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0" r:id="rId1"/>
  </p:sldMasterIdLst>
  <p:notesMasterIdLst>
    <p:notesMasterId r:id="rId13"/>
  </p:notesMasterIdLst>
  <p:sldIdLst>
    <p:sldId id="256" r:id="rId2"/>
    <p:sldId id="284" r:id="rId3"/>
    <p:sldId id="285" r:id="rId4"/>
    <p:sldId id="290" r:id="rId5"/>
    <p:sldId id="286" r:id="rId6"/>
    <p:sldId id="287" r:id="rId7"/>
    <p:sldId id="281" r:id="rId8"/>
    <p:sldId id="288" r:id="rId9"/>
    <p:sldId id="289" r:id="rId10"/>
    <p:sldId id="291" r:id="rId11"/>
    <p:sldId id="277" r:id="rId12"/>
  </p:sldIdLst>
  <p:sldSz cx="9144000" cy="5143500" type="screen16x9"/>
  <p:notesSz cx="6934200" cy="9220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0" autoAdjust="0"/>
    <p:restoredTop sz="94660"/>
  </p:normalViewPr>
  <p:slideViewPr>
    <p:cSldViewPr snapToGrid="0">
      <p:cViewPr varScale="1">
        <p:scale>
          <a:sx n="91" d="100"/>
          <a:sy n="91" d="100"/>
        </p:scale>
        <p:origin x="15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93700" y="692150"/>
            <a:ext cx="6148388" cy="34575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3420" y="4379595"/>
            <a:ext cx="5547360" cy="4149090"/>
          </a:xfrm>
          <a:prstGeom prst="rect">
            <a:avLst/>
          </a:prstGeom>
          <a:noFill/>
          <a:ln>
            <a:noFill/>
          </a:ln>
        </p:spPr>
        <p:txBody>
          <a:bodyPr spcFirstLastPara="1" wrap="square" lIns="92294" tIns="92294" rIns="92294" bIns="92294"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49059239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notes"/>
          <p:cNvSpPr>
            <a:spLocks noGrp="1" noRot="1" noChangeAspect="1"/>
          </p:cNvSpPr>
          <p:nvPr>
            <p:ph type="sldImg" idx="2"/>
          </p:nvPr>
        </p:nvSpPr>
        <p:spPr>
          <a:xfrm>
            <a:off x="393700" y="692150"/>
            <a:ext cx="6146800" cy="34575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p:notes"/>
          <p:cNvSpPr txBox="1">
            <a:spLocks noGrp="1"/>
          </p:cNvSpPr>
          <p:nvPr>
            <p:ph type="body" idx="1"/>
          </p:nvPr>
        </p:nvSpPr>
        <p:spPr>
          <a:xfrm>
            <a:off x="693420" y="4379595"/>
            <a:ext cx="5547360" cy="4149090"/>
          </a:xfrm>
          <a:prstGeom prst="rect">
            <a:avLst/>
          </a:prstGeom>
        </p:spPr>
        <p:txBody>
          <a:bodyPr spcFirstLastPara="1" wrap="square" lIns="92294" tIns="92294" rIns="92294" bIns="92294" anchor="t" anchorCtr="0">
            <a:noAutofit/>
          </a:bodyPr>
          <a:lstStyle/>
          <a:p>
            <a:pPr marL="0" indent="0">
              <a:buNone/>
            </a:pPr>
            <a:endParaRPr/>
          </a:p>
        </p:txBody>
      </p:sp>
    </p:spTree>
    <p:extLst>
      <p:ext uri="{BB962C8B-B14F-4D97-AF65-F5344CB8AC3E}">
        <p14:creationId xmlns:p14="http://schemas.microsoft.com/office/powerpoint/2010/main" val="3032220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68823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notes"/>
          <p:cNvSpPr>
            <a:spLocks noGrp="1" noRot="1" noChangeAspect="1"/>
          </p:cNvSpPr>
          <p:nvPr>
            <p:ph type="sldImg" idx="2"/>
          </p:nvPr>
        </p:nvSpPr>
        <p:spPr>
          <a:xfrm>
            <a:off x="393700" y="692150"/>
            <a:ext cx="6146800" cy="34575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p:notes"/>
          <p:cNvSpPr txBox="1">
            <a:spLocks noGrp="1"/>
          </p:cNvSpPr>
          <p:nvPr>
            <p:ph type="body" idx="1"/>
          </p:nvPr>
        </p:nvSpPr>
        <p:spPr>
          <a:xfrm>
            <a:off x="693420" y="4379595"/>
            <a:ext cx="5547360" cy="4149090"/>
          </a:xfrm>
          <a:prstGeom prst="rect">
            <a:avLst/>
          </a:prstGeom>
        </p:spPr>
        <p:txBody>
          <a:bodyPr spcFirstLastPara="1" wrap="square" lIns="92294" tIns="92294" rIns="92294" bIns="92294" anchor="t" anchorCtr="0">
            <a:noAutofit/>
          </a:bodyPr>
          <a:lstStyle/>
          <a:p>
            <a:pPr marL="0" indent="0">
              <a:buNone/>
            </a:pPr>
            <a:endParaRPr/>
          </a:p>
        </p:txBody>
      </p:sp>
    </p:spTree>
    <p:extLst>
      <p:ext uri="{BB962C8B-B14F-4D97-AF65-F5344CB8AC3E}">
        <p14:creationId xmlns:p14="http://schemas.microsoft.com/office/powerpoint/2010/main" val="36632449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14" name="Google Shape;14;p2"/>
          <p:cNvPicPr preferRelativeResize="0"/>
          <p:nvPr/>
        </p:nvPicPr>
        <p:blipFill>
          <a:blip r:embed="rId2">
            <a:alphaModFix/>
          </a:blip>
          <a:stretch>
            <a:fillRect/>
          </a:stretch>
        </p:blipFill>
        <p:spPr>
          <a:xfrm>
            <a:off x="3154063" y="3626731"/>
            <a:ext cx="2835874" cy="13102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7"/>
        <p:cNvGrpSpPr/>
        <p:nvPr/>
      </p:nvGrpSpPr>
      <p:grpSpPr>
        <a:xfrm>
          <a:off x="0" y="0"/>
          <a:ext cx="0" cy="0"/>
          <a:chOff x="0" y="0"/>
          <a:chExt cx="0" cy="0"/>
        </a:xfrm>
      </p:grpSpPr>
      <p:sp>
        <p:nvSpPr>
          <p:cNvPr id="58" name="Google Shape;58;p12"/>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9" name="Google Shape;59;p12"/>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60" name="Google Shape;60;p12"/>
          <p:cNvPicPr preferRelativeResize="0"/>
          <p:nvPr/>
        </p:nvPicPr>
        <p:blipFill>
          <a:blip r:embed="rId2">
            <a:alphaModFix/>
          </a:blip>
          <a:stretch>
            <a:fillRect/>
          </a:stretch>
        </p:blipFill>
        <p:spPr>
          <a:xfrm>
            <a:off x="7010279" y="3997852"/>
            <a:ext cx="1822027" cy="841799"/>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1"/>
        <p:cNvGrpSpPr/>
        <p:nvPr/>
      </p:nvGrpSpPr>
      <p:grpSpPr>
        <a:xfrm>
          <a:off x="0" y="0"/>
          <a:ext cx="0" cy="0"/>
          <a:chOff x="0" y="0"/>
          <a:chExt cx="0" cy="0"/>
        </a:xfrm>
      </p:grpSpPr>
      <p:sp>
        <p:nvSpPr>
          <p:cNvPr id="62" name="Google Shape;62;p13"/>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63" name="Google Shape;63;p13"/>
          <p:cNvPicPr preferRelativeResize="0"/>
          <p:nvPr/>
        </p:nvPicPr>
        <p:blipFill>
          <a:blip r:embed="rId2">
            <a:alphaModFix/>
          </a:blip>
          <a:stretch>
            <a:fillRect/>
          </a:stretch>
        </p:blipFill>
        <p:spPr>
          <a:xfrm>
            <a:off x="7010279" y="3997852"/>
            <a:ext cx="1822027" cy="84179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7" name="Google Shape;17;p3"/>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18" name="Google Shape;18;p3"/>
          <p:cNvPicPr preferRelativeResize="0"/>
          <p:nvPr/>
        </p:nvPicPr>
        <p:blipFill>
          <a:blip r:embed="rId2">
            <a:alphaModFix/>
          </a:blip>
          <a:stretch>
            <a:fillRect/>
          </a:stretch>
        </p:blipFill>
        <p:spPr>
          <a:xfrm>
            <a:off x="7010279" y="3997852"/>
            <a:ext cx="1822027" cy="84179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1">
  <p:cSld name="SECTION_HEADER_1">
    <p:spTree>
      <p:nvGrpSpPr>
        <p:cNvPr id="1" name="Shape 19"/>
        <p:cNvGrpSpPr/>
        <p:nvPr/>
      </p:nvGrpSpPr>
      <p:grpSpPr>
        <a:xfrm>
          <a:off x="0" y="0"/>
          <a:ext cx="0" cy="0"/>
          <a:chOff x="0" y="0"/>
          <a:chExt cx="0" cy="0"/>
        </a:xfrm>
      </p:grpSpPr>
      <p:sp>
        <p:nvSpPr>
          <p:cNvPr id="20" name="Google Shape;20;p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1" name="Google Shape;21;p4"/>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22" name="Google Shape;22;p4"/>
          <p:cNvPicPr preferRelativeResize="0"/>
          <p:nvPr/>
        </p:nvPicPr>
        <p:blipFill>
          <a:blip r:embed="rId2">
            <a:alphaModFix/>
          </a:blip>
          <a:stretch>
            <a:fillRect/>
          </a:stretch>
        </p:blipFill>
        <p:spPr>
          <a:xfrm>
            <a:off x="7010279" y="3997852"/>
            <a:ext cx="1822027" cy="84179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5" name="Google Shape;25;p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6" name="Google Shape;26;p5"/>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27" name="Google Shape;27;p5"/>
          <p:cNvPicPr preferRelativeResize="0"/>
          <p:nvPr/>
        </p:nvPicPr>
        <p:blipFill>
          <a:blip r:embed="rId2">
            <a:alphaModFix/>
          </a:blip>
          <a:stretch>
            <a:fillRect/>
          </a:stretch>
        </p:blipFill>
        <p:spPr>
          <a:xfrm>
            <a:off x="7010279" y="3997852"/>
            <a:ext cx="1822027" cy="84179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4"/>
        <p:cNvGrpSpPr/>
        <p:nvPr/>
      </p:nvGrpSpPr>
      <p:grpSpPr>
        <a:xfrm>
          <a:off x="0" y="0"/>
          <a:ext cx="0" cy="0"/>
          <a:chOff x="0" y="0"/>
          <a:chExt cx="0" cy="0"/>
        </a:xfrm>
      </p:grpSpPr>
      <p:sp>
        <p:nvSpPr>
          <p:cNvPr id="35" name="Google Shape;35;p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6" name="Google Shape;36;p7"/>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37" name="Google Shape;37;p7"/>
          <p:cNvPicPr preferRelativeResize="0"/>
          <p:nvPr/>
        </p:nvPicPr>
        <p:blipFill>
          <a:blip r:embed="rId2">
            <a:alphaModFix/>
          </a:blip>
          <a:stretch>
            <a:fillRect/>
          </a:stretch>
        </p:blipFill>
        <p:spPr>
          <a:xfrm>
            <a:off x="7010279" y="3997852"/>
            <a:ext cx="1822027" cy="841799"/>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8"/>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8"/>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Google Shape;41;p8"/>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42" name="Google Shape;42;p8"/>
          <p:cNvPicPr preferRelativeResize="0"/>
          <p:nvPr/>
        </p:nvPicPr>
        <p:blipFill>
          <a:blip r:embed="rId2">
            <a:alphaModFix/>
          </a:blip>
          <a:stretch>
            <a:fillRect/>
          </a:stretch>
        </p:blipFill>
        <p:spPr>
          <a:xfrm>
            <a:off x="7010279" y="3997852"/>
            <a:ext cx="1822027" cy="84179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3"/>
        <p:cNvGrpSpPr/>
        <p:nvPr/>
      </p:nvGrpSpPr>
      <p:grpSpPr>
        <a:xfrm>
          <a:off x="0" y="0"/>
          <a:ext cx="0" cy="0"/>
          <a:chOff x="0" y="0"/>
          <a:chExt cx="0" cy="0"/>
        </a:xfrm>
      </p:grpSpPr>
      <p:sp>
        <p:nvSpPr>
          <p:cNvPr id="44" name="Google Shape;44;p9"/>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5" name="Google Shape;45;p9"/>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46" name="Google Shape;46;p9"/>
          <p:cNvPicPr preferRelativeResize="0"/>
          <p:nvPr/>
        </p:nvPicPr>
        <p:blipFill>
          <a:blip r:embed="rId2">
            <a:alphaModFix/>
          </a:blip>
          <a:stretch>
            <a:fillRect/>
          </a:stretch>
        </p:blipFill>
        <p:spPr>
          <a:xfrm>
            <a:off x="7010279" y="3997852"/>
            <a:ext cx="1822027" cy="841799"/>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7"/>
        <p:cNvGrpSpPr/>
        <p:nvPr/>
      </p:nvGrpSpPr>
      <p:grpSpPr>
        <a:xfrm>
          <a:off x="0" y="0"/>
          <a:ext cx="0" cy="0"/>
          <a:chOff x="0" y="0"/>
          <a:chExt cx="0" cy="0"/>
        </a:xfrm>
      </p:grpSpPr>
      <p:sp>
        <p:nvSpPr>
          <p:cNvPr id="48" name="Google Shape;48;p10"/>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10"/>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10"/>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51" name="Google Shape;51;p10"/>
          <p:cNvPicPr preferRelativeResize="0"/>
          <p:nvPr/>
        </p:nvPicPr>
        <p:blipFill>
          <a:blip r:embed="rId2">
            <a:alphaModFix/>
          </a:blip>
          <a:stretch>
            <a:fillRect/>
          </a:stretch>
        </p:blipFill>
        <p:spPr>
          <a:xfrm>
            <a:off x="7010279" y="3997852"/>
            <a:ext cx="1822027" cy="841799"/>
          </a:xfrm>
          <a:prstGeom prst="rect">
            <a:avLst/>
          </a:prstGeom>
          <a:noFill/>
          <a:ln>
            <a:noFill/>
          </a:ln>
        </p:spPr>
      </p:pic>
      <p:sp>
        <p:nvSpPr>
          <p:cNvPr id="52" name="Google Shape;52;p10"/>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3"/>
        <p:cNvGrpSpPr/>
        <p:nvPr/>
      </p:nvGrpSpPr>
      <p:grpSpPr>
        <a:xfrm>
          <a:off x="0" y="0"/>
          <a:ext cx="0" cy="0"/>
          <a:chOff x="0" y="0"/>
          <a:chExt cx="0" cy="0"/>
        </a:xfrm>
      </p:grpSpPr>
      <p:sp>
        <p:nvSpPr>
          <p:cNvPr id="54" name="Google Shape;54;p11"/>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55" name="Google Shape;55;p11"/>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56" name="Google Shape;56;p11"/>
          <p:cNvPicPr preferRelativeResize="0"/>
          <p:nvPr/>
        </p:nvPicPr>
        <p:blipFill>
          <a:blip r:embed="rId2">
            <a:alphaModFix/>
          </a:blip>
          <a:stretch>
            <a:fillRect/>
          </a:stretch>
        </p:blipFill>
        <p:spPr>
          <a:xfrm>
            <a:off x="7010279" y="3997852"/>
            <a:ext cx="1822027" cy="841799"/>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000000"/>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43283" y="4749892"/>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
        <p:nvSpPr>
          <p:cNvPr id="9" name="Google Shape;9;p1"/>
          <p:cNvSpPr/>
          <p:nvPr/>
        </p:nvSpPr>
        <p:spPr>
          <a:xfrm>
            <a:off x="77825" y="73929"/>
            <a:ext cx="8991900" cy="4996500"/>
          </a:xfrm>
          <a:prstGeom prst="roundRect">
            <a:avLst>
              <a:gd name="adj" fmla="val 16667"/>
            </a:avLst>
          </a:prstGeom>
          <a:solidFill>
            <a:schemeClr val="lt2"/>
          </a:solidFill>
          <a:ln w="76200" cap="flat" cmpd="sng">
            <a:solidFill>
              <a:srgbClr val="911D2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ctrTitle"/>
          </p:nvPr>
        </p:nvSpPr>
        <p:spPr>
          <a:xfrm>
            <a:off x="474600" y="460525"/>
            <a:ext cx="8357700" cy="1416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smtClean="0"/>
              <a:t>Facilities Use:</a:t>
            </a:r>
            <a:br>
              <a:rPr lang="en-US" dirty="0" smtClean="0"/>
            </a:br>
            <a:r>
              <a:rPr lang="en-US" dirty="0" smtClean="0"/>
              <a:t>Civic Center Act</a:t>
            </a:r>
            <a:endParaRPr dirty="0"/>
          </a:p>
        </p:txBody>
      </p:sp>
      <p:sp>
        <p:nvSpPr>
          <p:cNvPr id="69" name="Google Shape;69;p14"/>
          <p:cNvSpPr txBox="1">
            <a:spLocks noGrp="1"/>
          </p:cNvSpPr>
          <p:nvPr>
            <p:ph type="subTitle" idx="1"/>
          </p:nvPr>
        </p:nvSpPr>
        <p:spPr>
          <a:xfrm>
            <a:off x="311700" y="2337383"/>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Board Presentation</a:t>
            </a:r>
          </a:p>
          <a:p>
            <a:pPr marL="0" lvl="0" indent="0" algn="ctr" rtl="0">
              <a:spcBef>
                <a:spcPts val="0"/>
              </a:spcBef>
              <a:spcAft>
                <a:spcPts val="0"/>
              </a:spcAft>
              <a:buNone/>
            </a:pPr>
            <a:r>
              <a:rPr lang="en-US" dirty="0" smtClean="0"/>
              <a:t>May 28, 2019</a:t>
            </a:r>
            <a:endParaRP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08141"/>
            <a:ext cx="8520600" cy="572700"/>
          </a:xfrm>
        </p:spPr>
        <p:txBody>
          <a:bodyPr/>
          <a:lstStyle/>
          <a:p>
            <a:pPr algn="ctr"/>
            <a:r>
              <a:rPr lang="en-US" dirty="0" smtClean="0"/>
              <a:t>Civic Center Act – </a:t>
            </a:r>
            <a:r>
              <a:rPr lang="en-US" dirty="0" smtClean="0">
                <a:solidFill>
                  <a:schemeClr val="tx1"/>
                </a:solidFill>
              </a:rPr>
              <a:t>MUSD Future Fee Structure</a:t>
            </a:r>
            <a:endParaRPr lang="en-US" dirty="0">
              <a:solidFill>
                <a:schemeClr val="tx1"/>
              </a:solidFill>
            </a:endParaRPr>
          </a:p>
        </p:txBody>
      </p:sp>
      <p:sp>
        <p:nvSpPr>
          <p:cNvPr id="3" name="Text Placeholder 2"/>
          <p:cNvSpPr>
            <a:spLocks noGrp="1"/>
          </p:cNvSpPr>
          <p:nvPr>
            <p:ph type="body" idx="1"/>
          </p:nvPr>
        </p:nvSpPr>
        <p:spPr>
          <a:xfrm>
            <a:off x="311700" y="632714"/>
            <a:ext cx="8520600" cy="3416400"/>
          </a:xfrm>
        </p:spPr>
        <p:txBody>
          <a:bodyPr/>
          <a:lstStyle/>
          <a:p>
            <a:pPr marL="114300" indent="0" fontAlgn="base">
              <a:buNone/>
            </a:pPr>
            <a:endParaRPr lang="en-US" dirty="0" smtClean="0">
              <a:solidFill>
                <a:schemeClr val="tx1"/>
              </a:solidFill>
            </a:endParaRPr>
          </a:p>
          <a:p>
            <a:pPr marL="114300" indent="0" fontAlgn="base">
              <a:buNone/>
            </a:pPr>
            <a:endParaRPr lang="en-US" dirty="0"/>
          </a:p>
          <a:p>
            <a:endParaRPr lang="en-US" dirty="0">
              <a:solidFill>
                <a:schemeClr val="tx1"/>
              </a:solidFill>
            </a:endParaRPr>
          </a:p>
        </p:txBody>
      </p:sp>
      <p:sp>
        <p:nvSpPr>
          <p:cNvPr id="4" name="Slide Number Placeholder 3"/>
          <p:cNvSpPr>
            <a:spLocks noGrp="1"/>
          </p:cNvSpPr>
          <p:nvPr>
            <p:ph type="sldNum" idx="12"/>
          </p:nvPr>
        </p:nvSpPr>
        <p:spPr>
          <a:xfrm>
            <a:off x="8595300" y="4749900"/>
            <a:ext cx="548700" cy="393600"/>
          </a:xfrm>
        </p:spPr>
        <p:txBody>
          <a:bodyPr/>
          <a:lstStyle/>
          <a:p>
            <a:pPr marL="0" lvl="0" indent="0" algn="r" rtl="0">
              <a:spcBef>
                <a:spcPts val="0"/>
              </a:spcBef>
              <a:spcAft>
                <a:spcPts val="0"/>
              </a:spcAft>
              <a:buNone/>
            </a:pPr>
            <a:fld id="{00000000-1234-1234-1234-123412341234}" type="slidenum">
              <a:rPr lang="en" smtClean="0">
                <a:solidFill>
                  <a:schemeClr val="bg1"/>
                </a:solidFill>
              </a:rPr>
              <a:t>10</a:t>
            </a:fld>
            <a:endParaRPr lang="en"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4113521735"/>
              </p:ext>
            </p:extLst>
          </p:nvPr>
        </p:nvGraphicFramePr>
        <p:xfrm>
          <a:off x="1313160" y="889227"/>
          <a:ext cx="6517680" cy="3723640"/>
        </p:xfrm>
        <a:graphic>
          <a:graphicData uri="http://schemas.openxmlformats.org/drawingml/2006/table">
            <a:tbl>
              <a:tblPr firstRow="1" bandRow="1">
                <a:tableStyleId>{2D5ABB26-0587-4C30-8999-92F81FD0307C}</a:tableStyleId>
              </a:tblPr>
              <a:tblGrid>
                <a:gridCol w="2172560"/>
                <a:gridCol w="2172560"/>
                <a:gridCol w="2172560"/>
              </a:tblGrid>
              <a:tr h="370840">
                <a:tc>
                  <a:txBody>
                    <a:bodyPr/>
                    <a:lstStyle/>
                    <a:p>
                      <a:pPr algn="ctr"/>
                      <a:r>
                        <a:rPr lang="en-US" b="1" dirty="0" smtClean="0"/>
                        <a:t>Category</a:t>
                      </a:r>
                      <a:endParaRPr lang="en-US" b="1" dirty="0"/>
                    </a:p>
                  </a:txBody>
                  <a:tcPr/>
                </a:tc>
                <a:tc>
                  <a:txBody>
                    <a:bodyPr/>
                    <a:lstStyle/>
                    <a:p>
                      <a:pPr algn="ctr"/>
                      <a:r>
                        <a:rPr lang="en-US" b="1" dirty="0" smtClean="0"/>
                        <a:t>Example</a:t>
                      </a:r>
                      <a:r>
                        <a:rPr lang="en-US" b="1" baseline="0" dirty="0" smtClean="0"/>
                        <a:t> Facility</a:t>
                      </a:r>
                      <a:endParaRPr lang="en-US" b="1" dirty="0"/>
                    </a:p>
                  </a:txBody>
                  <a:tcPr/>
                </a:tc>
                <a:tc>
                  <a:txBody>
                    <a:bodyPr/>
                    <a:lstStyle/>
                    <a:p>
                      <a:pPr algn="ctr"/>
                      <a:r>
                        <a:rPr lang="en-US" b="1" dirty="0" smtClean="0"/>
                        <a:t>Amount Charged </a:t>
                      </a:r>
                      <a:endParaRPr lang="en-US" b="1" dirty="0"/>
                    </a:p>
                  </a:txBody>
                  <a:tcPr/>
                </a:tc>
              </a:tr>
              <a:tr h="370840">
                <a:tc>
                  <a:txBody>
                    <a:bodyPr/>
                    <a:lstStyle/>
                    <a:p>
                      <a:pPr algn="ctr"/>
                      <a:r>
                        <a:rPr lang="en-US" dirty="0" smtClean="0">
                          <a:solidFill>
                            <a:srgbClr val="0070C0"/>
                          </a:solidFill>
                        </a:rPr>
                        <a:t>Category 1 </a:t>
                      </a:r>
                    </a:p>
                    <a:p>
                      <a:r>
                        <a:rPr lang="en-US" dirty="0" smtClean="0">
                          <a:solidFill>
                            <a:schemeClr val="bg2"/>
                          </a:solidFill>
                        </a:rPr>
                        <a:t>(public or educational meetings and/or</a:t>
                      </a:r>
                      <a:r>
                        <a:rPr lang="en-US" baseline="0" dirty="0" smtClean="0">
                          <a:solidFill>
                            <a:schemeClr val="bg2"/>
                          </a:solidFill>
                        </a:rPr>
                        <a:t> community youth center)</a:t>
                      </a:r>
                      <a:endParaRPr lang="en-US" dirty="0">
                        <a:solidFill>
                          <a:schemeClr val="bg2"/>
                        </a:solidFill>
                      </a:endParaRPr>
                    </a:p>
                  </a:txBody>
                  <a:tcPr anchor="ctr"/>
                </a:tc>
                <a:tc>
                  <a:txBody>
                    <a:bodyPr/>
                    <a:lstStyle/>
                    <a:p>
                      <a:pPr algn="ctr"/>
                      <a:r>
                        <a:rPr lang="en-US" dirty="0" smtClean="0"/>
                        <a:t>Multi-Purpose Room </a:t>
                      </a:r>
                    </a:p>
                    <a:p>
                      <a:pPr algn="ctr"/>
                      <a:r>
                        <a:rPr lang="en-US" dirty="0" smtClean="0"/>
                        <a:t>(MPR)</a:t>
                      </a:r>
                      <a:endParaRPr lang="en-US" dirty="0"/>
                    </a:p>
                  </a:txBody>
                  <a:tcPr/>
                </a:tc>
                <a:tc>
                  <a:txBody>
                    <a:bodyPr/>
                    <a:lstStyle/>
                    <a:p>
                      <a:pPr algn="ctr"/>
                      <a:r>
                        <a:rPr lang="en-US" dirty="0" smtClean="0"/>
                        <a:t>Free</a:t>
                      </a:r>
                      <a:endParaRPr lang="en-US" dirty="0"/>
                    </a:p>
                  </a:txBody>
                  <a:tcPr/>
                </a:tc>
              </a:tr>
              <a:tr h="370840">
                <a:tc>
                  <a:txBody>
                    <a:bodyPr/>
                    <a:lstStyle/>
                    <a:p>
                      <a:pPr algn="ctr"/>
                      <a:r>
                        <a:rPr lang="en-US" dirty="0" smtClean="0">
                          <a:solidFill>
                            <a:schemeClr val="accent4">
                              <a:lumMod val="75000"/>
                            </a:schemeClr>
                          </a:solidFill>
                        </a:rPr>
                        <a:t>Category 2 </a:t>
                      </a:r>
                    </a:p>
                    <a:p>
                      <a:r>
                        <a:rPr lang="en-US" baseline="0" dirty="0" smtClean="0">
                          <a:solidFill>
                            <a:schemeClr val="bg2"/>
                          </a:solidFill>
                        </a:rPr>
                        <a:t> (Organizations with 501(c)(3), directly benefit students) </a:t>
                      </a:r>
                      <a:endParaRPr lang="en-US" dirty="0">
                        <a:solidFill>
                          <a:schemeClr val="bg2"/>
                        </a:solidFill>
                      </a:endParaRPr>
                    </a:p>
                  </a:txBody>
                  <a:tcPr anchor="ctr"/>
                </a:tc>
                <a:tc>
                  <a:txBody>
                    <a:bodyPr/>
                    <a:lstStyle/>
                    <a:p>
                      <a:pPr algn="ctr"/>
                      <a:r>
                        <a:rPr lang="en-US" dirty="0" smtClean="0"/>
                        <a:t>Multi-Purpose Room </a:t>
                      </a:r>
                    </a:p>
                    <a:p>
                      <a:pPr algn="ctr"/>
                      <a:r>
                        <a:rPr lang="en-US" dirty="0" smtClean="0"/>
                        <a:t>(MPR)</a:t>
                      </a:r>
                      <a:endParaRPr lang="en-US" dirty="0"/>
                    </a:p>
                  </a:txBody>
                  <a:tcPr/>
                </a:tc>
                <a:tc>
                  <a:txBody>
                    <a:bodyPr/>
                    <a:lstStyle/>
                    <a:p>
                      <a:pPr algn="ctr"/>
                      <a:r>
                        <a:rPr lang="en-US" dirty="0" smtClean="0"/>
                        <a:t>$</a:t>
                      </a:r>
                      <a:endParaRPr lang="en-US" dirty="0"/>
                    </a:p>
                  </a:txBody>
                  <a:tcPr/>
                </a:tc>
              </a:tr>
              <a:tr h="370840">
                <a:tc>
                  <a:txBody>
                    <a:bodyPr/>
                    <a:lstStyle/>
                    <a:p>
                      <a:pPr algn="ctr"/>
                      <a:r>
                        <a:rPr lang="en-US" dirty="0" smtClean="0">
                          <a:solidFill>
                            <a:srgbClr val="FF0000"/>
                          </a:solidFill>
                        </a:rPr>
                        <a:t>Category</a:t>
                      </a:r>
                      <a:r>
                        <a:rPr lang="en-US" baseline="0" dirty="0" smtClean="0">
                          <a:solidFill>
                            <a:srgbClr val="FF0000"/>
                          </a:solidFill>
                        </a:rPr>
                        <a:t> 3</a:t>
                      </a:r>
                    </a:p>
                    <a:p>
                      <a:r>
                        <a:rPr lang="en-US" baseline="0" dirty="0" smtClean="0">
                          <a:solidFill>
                            <a:schemeClr val="bg2"/>
                          </a:solidFill>
                        </a:rPr>
                        <a:t>(AYSO, Church)</a:t>
                      </a:r>
                      <a:endParaRPr lang="en-US" dirty="0">
                        <a:solidFill>
                          <a:schemeClr val="bg2"/>
                        </a:solidFill>
                      </a:endParaRPr>
                    </a:p>
                  </a:txBody>
                  <a:tcPr anchor="ctr"/>
                </a:tc>
                <a:tc>
                  <a:txBody>
                    <a:bodyPr/>
                    <a:lstStyle/>
                    <a:p>
                      <a:pPr algn="ctr"/>
                      <a:r>
                        <a:rPr lang="en-US" dirty="0" smtClean="0"/>
                        <a:t>Multi-Purpose Room </a:t>
                      </a:r>
                    </a:p>
                    <a:p>
                      <a:pPr algn="ctr"/>
                      <a:r>
                        <a:rPr lang="en-US" dirty="0" smtClean="0"/>
                        <a:t>(MPR)</a:t>
                      </a:r>
                    </a:p>
                    <a:p>
                      <a:endParaRPr lang="en-US" dirty="0"/>
                    </a:p>
                  </a:txBody>
                  <a:tcPr/>
                </a:tc>
                <a:tc>
                  <a:txBody>
                    <a:bodyPr/>
                    <a:lstStyle/>
                    <a:p>
                      <a:pPr algn="ctr"/>
                      <a:r>
                        <a:rPr lang="en-US" dirty="0" smtClean="0"/>
                        <a:t>$$</a:t>
                      </a:r>
                      <a:endParaRPr lang="en-US" dirty="0"/>
                    </a:p>
                  </a:txBody>
                  <a:tcPr/>
                </a:tc>
              </a:tr>
              <a:tr h="370840">
                <a:tc>
                  <a:txBody>
                    <a:bodyPr/>
                    <a:lstStyle/>
                    <a:p>
                      <a:pPr algn="ctr"/>
                      <a:r>
                        <a:rPr lang="en-US" dirty="0" smtClean="0">
                          <a:solidFill>
                            <a:srgbClr val="00B050"/>
                          </a:solidFill>
                        </a:rPr>
                        <a:t>Category 4</a:t>
                      </a:r>
                    </a:p>
                    <a:p>
                      <a:r>
                        <a:rPr lang="en-US" dirty="0" smtClean="0">
                          <a:solidFill>
                            <a:schemeClr val="bg2"/>
                          </a:solidFill>
                        </a:rPr>
                        <a:t>(Adult League Sport w/</a:t>
                      </a:r>
                      <a:r>
                        <a:rPr lang="en-US" baseline="0" dirty="0" smtClean="0">
                          <a:solidFill>
                            <a:schemeClr val="bg2"/>
                          </a:solidFill>
                        </a:rPr>
                        <a:t> door charge)</a:t>
                      </a:r>
                      <a:endParaRPr lang="en-US" dirty="0">
                        <a:solidFill>
                          <a:schemeClr val="bg2"/>
                        </a:solidFill>
                      </a:endParaRPr>
                    </a:p>
                  </a:txBody>
                  <a:tcPr anchor="ctr"/>
                </a:tc>
                <a:tc>
                  <a:txBody>
                    <a:bodyPr/>
                    <a:lstStyle/>
                    <a:p>
                      <a:pPr algn="ctr"/>
                      <a:r>
                        <a:rPr lang="en-US" dirty="0" smtClean="0"/>
                        <a:t>Multi-Purpose Room </a:t>
                      </a:r>
                    </a:p>
                    <a:p>
                      <a:pPr algn="ctr"/>
                      <a:r>
                        <a:rPr lang="en-US" dirty="0" smtClean="0"/>
                        <a:t>(MPR)</a:t>
                      </a:r>
                    </a:p>
                    <a:p>
                      <a:endParaRPr lang="en-US" dirty="0"/>
                    </a:p>
                  </a:txBody>
                  <a:tcPr/>
                </a:tc>
                <a:tc>
                  <a:txBody>
                    <a:bodyPr/>
                    <a:lstStyle/>
                    <a:p>
                      <a:pPr algn="ctr"/>
                      <a:r>
                        <a:rPr lang="en-US" dirty="0" smtClean="0"/>
                        <a:t>$$$</a:t>
                      </a:r>
                      <a:endParaRPr lang="en-US" dirty="0"/>
                    </a:p>
                  </a:txBody>
                  <a:tcPr/>
                </a:tc>
              </a:tr>
            </a:tbl>
          </a:graphicData>
        </a:graphic>
      </p:graphicFrame>
    </p:spTree>
    <p:extLst>
      <p:ext uri="{BB962C8B-B14F-4D97-AF65-F5344CB8AC3E}">
        <p14:creationId xmlns:p14="http://schemas.microsoft.com/office/powerpoint/2010/main" val="2940831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ctrTitle"/>
          </p:nvPr>
        </p:nvSpPr>
        <p:spPr>
          <a:xfrm>
            <a:off x="474600" y="460525"/>
            <a:ext cx="8357700" cy="1416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smtClean="0"/>
              <a:t>Questions / Comments</a:t>
            </a:r>
            <a:endParaRPr dirty="0"/>
          </a:p>
        </p:txBody>
      </p:sp>
      <p:sp>
        <p:nvSpPr>
          <p:cNvPr id="69" name="Google Shape;69;p14"/>
          <p:cNvSpPr txBox="1">
            <a:spLocks noGrp="1"/>
          </p:cNvSpPr>
          <p:nvPr>
            <p:ph type="subTitle" idx="1"/>
          </p:nvPr>
        </p:nvSpPr>
        <p:spPr>
          <a:xfrm>
            <a:off x="311700" y="2337383"/>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Thank you!</a:t>
            </a:r>
            <a:endParaRPr dirty="0"/>
          </a:p>
        </p:txBody>
      </p:sp>
    </p:spTree>
    <p:extLst>
      <p:ext uri="{BB962C8B-B14F-4D97-AF65-F5344CB8AC3E}">
        <p14:creationId xmlns:p14="http://schemas.microsoft.com/office/powerpoint/2010/main" val="787388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329" y="135642"/>
            <a:ext cx="8520600" cy="572700"/>
          </a:xfrm>
        </p:spPr>
        <p:txBody>
          <a:bodyPr/>
          <a:lstStyle/>
          <a:p>
            <a:pPr algn="ctr"/>
            <a:r>
              <a:rPr lang="en-US" dirty="0" smtClean="0"/>
              <a:t>Civic Center Act – General Information</a:t>
            </a:r>
            <a:endParaRPr lang="en-US" dirty="0"/>
          </a:p>
        </p:txBody>
      </p:sp>
      <p:sp>
        <p:nvSpPr>
          <p:cNvPr id="3" name="Text Placeholder 2"/>
          <p:cNvSpPr>
            <a:spLocks noGrp="1"/>
          </p:cNvSpPr>
          <p:nvPr>
            <p:ph type="body" idx="1"/>
          </p:nvPr>
        </p:nvSpPr>
        <p:spPr>
          <a:xfrm>
            <a:off x="229198" y="708341"/>
            <a:ext cx="8520600" cy="3959911"/>
          </a:xfrm>
        </p:spPr>
        <p:txBody>
          <a:bodyPr/>
          <a:lstStyle/>
          <a:p>
            <a:r>
              <a:rPr lang="en-US" dirty="0" smtClean="0">
                <a:solidFill>
                  <a:schemeClr val="tx1"/>
                </a:solidFill>
              </a:rPr>
              <a:t>Education Code Section 38130 et al., commonly referred to as the “Civic Center Act” states that “there is a Civic Center at each and every public school facility and grounds.”  </a:t>
            </a:r>
          </a:p>
          <a:p>
            <a:r>
              <a:rPr lang="en-US" dirty="0" smtClean="0">
                <a:solidFill>
                  <a:schemeClr val="tx1"/>
                </a:solidFill>
              </a:rPr>
              <a:t>The Act also states which groups are entitled to use District facilities and stipulations that apply.</a:t>
            </a:r>
          </a:p>
          <a:p>
            <a:pPr>
              <a:lnSpc>
                <a:spcPct val="100000"/>
              </a:lnSpc>
            </a:pPr>
            <a:r>
              <a:rPr lang="en-US" dirty="0" smtClean="0">
                <a:solidFill>
                  <a:schemeClr val="tx1"/>
                </a:solidFill>
              </a:rPr>
              <a:t>The Act provides for three categories of user groups as follows:</a:t>
            </a:r>
          </a:p>
          <a:p>
            <a:pPr marL="914400" lvl="2">
              <a:lnSpc>
                <a:spcPct val="100000"/>
              </a:lnSpc>
              <a:spcBef>
                <a:spcPts val="0"/>
              </a:spcBef>
            </a:pPr>
            <a:r>
              <a:rPr lang="en-US" sz="1600" dirty="0" smtClean="0">
                <a:solidFill>
                  <a:srgbClr val="0070C0"/>
                </a:solidFill>
              </a:rPr>
              <a:t>Category 1:  the District </a:t>
            </a:r>
            <a:r>
              <a:rPr lang="en-US" sz="1600" i="1" dirty="0" smtClean="0">
                <a:solidFill>
                  <a:srgbClr val="0070C0"/>
                </a:solidFill>
              </a:rPr>
              <a:t>may</a:t>
            </a:r>
            <a:r>
              <a:rPr lang="en-US" sz="1600" dirty="0" smtClean="0">
                <a:solidFill>
                  <a:srgbClr val="0070C0"/>
                </a:solidFill>
              </a:rPr>
              <a:t> charge for its direct costs.</a:t>
            </a:r>
          </a:p>
          <a:p>
            <a:pPr marL="914400" lvl="2">
              <a:lnSpc>
                <a:spcPct val="100000"/>
              </a:lnSpc>
              <a:spcBef>
                <a:spcPts val="0"/>
              </a:spcBef>
            </a:pPr>
            <a:r>
              <a:rPr lang="en-US" sz="1600" dirty="0" smtClean="0">
                <a:solidFill>
                  <a:srgbClr val="FF0000"/>
                </a:solidFill>
              </a:rPr>
              <a:t>Category 2:  the District </a:t>
            </a:r>
            <a:r>
              <a:rPr lang="en-US" sz="1600" i="1" dirty="0" smtClean="0">
                <a:solidFill>
                  <a:srgbClr val="FF0000"/>
                </a:solidFill>
              </a:rPr>
              <a:t>may </a:t>
            </a:r>
            <a:r>
              <a:rPr lang="en-US" sz="1600" dirty="0" smtClean="0">
                <a:solidFill>
                  <a:srgbClr val="FF0000"/>
                </a:solidFill>
              </a:rPr>
              <a:t>charge an amount not to exceed its direct costs.</a:t>
            </a:r>
            <a:endParaRPr lang="en-US" sz="1600" dirty="0" smtClean="0">
              <a:solidFill>
                <a:schemeClr val="tx1"/>
              </a:solidFill>
            </a:endParaRPr>
          </a:p>
          <a:p>
            <a:pPr marL="914400" lvl="2">
              <a:lnSpc>
                <a:spcPct val="100000"/>
              </a:lnSpc>
              <a:spcBef>
                <a:spcPts val="0"/>
              </a:spcBef>
            </a:pPr>
            <a:r>
              <a:rPr lang="en-US" sz="1600" dirty="0" smtClean="0">
                <a:solidFill>
                  <a:srgbClr val="00B050"/>
                </a:solidFill>
              </a:rPr>
              <a:t>Category 3:  the District </a:t>
            </a:r>
            <a:r>
              <a:rPr lang="en-US" sz="1600" i="1" dirty="0" smtClean="0">
                <a:solidFill>
                  <a:srgbClr val="00B050"/>
                </a:solidFill>
              </a:rPr>
              <a:t>shall</a:t>
            </a:r>
            <a:r>
              <a:rPr lang="en-US" sz="1600" dirty="0" smtClean="0">
                <a:solidFill>
                  <a:srgbClr val="00B050"/>
                </a:solidFill>
              </a:rPr>
              <a:t> charge the user an amount equal to the fair rental value of the property (direct cost plus the amortized cost of the school facilities/grounds).</a:t>
            </a:r>
            <a:endParaRPr lang="en-US" sz="1600" dirty="0">
              <a:solidFill>
                <a:srgbClr val="00B050"/>
              </a:solidFill>
            </a:endParaRPr>
          </a:p>
        </p:txBody>
      </p:sp>
      <p:sp>
        <p:nvSpPr>
          <p:cNvPr id="4" name="Slide Number Placeholder 3"/>
          <p:cNvSpPr>
            <a:spLocks noGrp="1"/>
          </p:cNvSpPr>
          <p:nvPr>
            <p:ph type="sldNum" idx="12"/>
          </p:nvPr>
        </p:nvSpPr>
        <p:spPr>
          <a:xfrm>
            <a:off x="8595300" y="4749900"/>
            <a:ext cx="548700" cy="393600"/>
          </a:xfrm>
        </p:spPr>
        <p:txBody>
          <a:bodyPr/>
          <a:lstStyle/>
          <a:p>
            <a:pPr marL="0" lvl="0" indent="0" algn="r" rtl="0">
              <a:spcBef>
                <a:spcPts val="0"/>
              </a:spcBef>
              <a:spcAft>
                <a:spcPts val="0"/>
              </a:spcAft>
              <a:buNone/>
            </a:pPr>
            <a:fld id="{00000000-1234-1234-1234-123412341234}" type="slidenum">
              <a:rPr lang="en" smtClean="0">
                <a:solidFill>
                  <a:schemeClr val="bg1"/>
                </a:solidFill>
              </a:rPr>
              <a:t>2</a:t>
            </a:fld>
            <a:endParaRPr lang="en" dirty="0">
              <a:solidFill>
                <a:schemeClr val="bg1"/>
              </a:solidFill>
            </a:endParaRPr>
          </a:p>
        </p:txBody>
      </p:sp>
    </p:spTree>
    <p:extLst>
      <p:ext uri="{BB962C8B-B14F-4D97-AF65-F5344CB8AC3E}">
        <p14:creationId xmlns:p14="http://schemas.microsoft.com/office/powerpoint/2010/main" val="3552824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08141"/>
            <a:ext cx="8520600" cy="572700"/>
          </a:xfrm>
        </p:spPr>
        <p:txBody>
          <a:bodyPr/>
          <a:lstStyle/>
          <a:p>
            <a:pPr algn="ctr"/>
            <a:r>
              <a:rPr lang="en-US" dirty="0" smtClean="0"/>
              <a:t>Civic Center Act – </a:t>
            </a:r>
            <a:r>
              <a:rPr lang="en-US" dirty="0" smtClean="0">
                <a:solidFill>
                  <a:srgbClr val="0070C0"/>
                </a:solidFill>
              </a:rPr>
              <a:t>Category 1</a:t>
            </a:r>
            <a:endParaRPr lang="en-US" dirty="0">
              <a:solidFill>
                <a:srgbClr val="0070C0"/>
              </a:solidFill>
            </a:endParaRPr>
          </a:p>
        </p:txBody>
      </p:sp>
      <p:sp>
        <p:nvSpPr>
          <p:cNvPr id="3" name="Text Placeholder 2"/>
          <p:cNvSpPr>
            <a:spLocks noGrp="1"/>
          </p:cNvSpPr>
          <p:nvPr>
            <p:ph type="body" idx="1"/>
          </p:nvPr>
        </p:nvSpPr>
        <p:spPr>
          <a:xfrm>
            <a:off x="311700" y="1041743"/>
            <a:ext cx="8520600" cy="3416400"/>
          </a:xfrm>
        </p:spPr>
        <p:txBody>
          <a:bodyPr/>
          <a:lstStyle/>
          <a:p>
            <a:pPr marL="114300" indent="0">
              <a:buNone/>
            </a:pPr>
            <a:r>
              <a:rPr lang="en-US" dirty="0" smtClean="0">
                <a:solidFill>
                  <a:schemeClr val="tx1"/>
                </a:solidFill>
              </a:rPr>
              <a:t>Facilities/Grounds used for the following purposes:</a:t>
            </a:r>
          </a:p>
          <a:p>
            <a:pPr fontAlgn="base"/>
            <a:r>
              <a:rPr lang="en-US" b="1" dirty="0" smtClean="0">
                <a:solidFill>
                  <a:schemeClr val="tx1"/>
                </a:solidFill>
              </a:rPr>
              <a:t>Public</a:t>
            </a:r>
            <a:r>
              <a:rPr lang="en-US" dirty="0">
                <a:solidFill>
                  <a:schemeClr val="tx1"/>
                </a:solidFill>
              </a:rPr>
              <a:t>, literary, scientific, recreational, </a:t>
            </a:r>
            <a:r>
              <a:rPr lang="en-US" b="1" dirty="0">
                <a:solidFill>
                  <a:schemeClr val="tx1"/>
                </a:solidFill>
              </a:rPr>
              <a:t>educational</a:t>
            </a:r>
            <a:r>
              <a:rPr lang="en-US" dirty="0">
                <a:solidFill>
                  <a:schemeClr val="tx1"/>
                </a:solidFill>
              </a:rPr>
              <a:t>, or public agency meetings.</a:t>
            </a:r>
          </a:p>
          <a:p>
            <a:pPr fontAlgn="base"/>
            <a:r>
              <a:rPr lang="en-US" dirty="0">
                <a:solidFill>
                  <a:schemeClr val="tx1"/>
                </a:solidFill>
              </a:rPr>
              <a:t>The discussion of matters of general or public interest.</a:t>
            </a:r>
          </a:p>
          <a:p>
            <a:pPr fontAlgn="base"/>
            <a:r>
              <a:rPr lang="en-US" dirty="0" smtClean="0">
                <a:solidFill>
                  <a:schemeClr val="tx1"/>
                </a:solidFill>
              </a:rPr>
              <a:t>The </a:t>
            </a:r>
            <a:r>
              <a:rPr lang="en-US" dirty="0">
                <a:solidFill>
                  <a:schemeClr val="tx1"/>
                </a:solidFill>
              </a:rPr>
              <a:t>administration of examinations for the selection of personnel </a:t>
            </a:r>
            <a:r>
              <a:rPr lang="en-US" dirty="0" smtClean="0">
                <a:solidFill>
                  <a:schemeClr val="tx1"/>
                </a:solidFill>
              </a:rPr>
              <a:t>by </a:t>
            </a:r>
            <a:r>
              <a:rPr lang="en-US" dirty="0">
                <a:solidFill>
                  <a:schemeClr val="tx1"/>
                </a:solidFill>
              </a:rPr>
              <a:t>public agencies.</a:t>
            </a:r>
          </a:p>
          <a:p>
            <a:pPr fontAlgn="base"/>
            <a:r>
              <a:rPr lang="en-US" dirty="0">
                <a:solidFill>
                  <a:schemeClr val="tx1"/>
                </a:solidFill>
              </a:rPr>
              <a:t>Supervised recreational </a:t>
            </a:r>
            <a:r>
              <a:rPr lang="en-US" dirty="0" smtClean="0">
                <a:solidFill>
                  <a:schemeClr val="tx1"/>
                </a:solidFill>
              </a:rPr>
              <a:t>activities.</a:t>
            </a:r>
            <a:endParaRPr lang="en-US" dirty="0">
              <a:solidFill>
                <a:schemeClr val="tx1"/>
              </a:solidFill>
            </a:endParaRPr>
          </a:p>
          <a:p>
            <a:pPr fontAlgn="base"/>
            <a:r>
              <a:rPr lang="en-US" dirty="0">
                <a:solidFill>
                  <a:schemeClr val="tx1"/>
                </a:solidFill>
              </a:rPr>
              <a:t>A </a:t>
            </a:r>
            <a:r>
              <a:rPr lang="en-US" b="1" dirty="0">
                <a:solidFill>
                  <a:schemeClr val="tx1"/>
                </a:solidFill>
              </a:rPr>
              <a:t>community youth center</a:t>
            </a:r>
            <a:r>
              <a:rPr lang="en-US" dirty="0">
                <a:solidFill>
                  <a:schemeClr val="tx1"/>
                </a:solidFill>
              </a:rPr>
              <a:t>.</a:t>
            </a:r>
          </a:p>
          <a:p>
            <a:pPr fontAlgn="base"/>
            <a:endParaRPr lang="en-US" dirty="0"/>
          </a:p>
          <a:p>
            <a:endParaRPr lang="en-US" dirty="0">
              <a:solidFill>
                <a:schemeClr val="tx1"/>
              </a:solidFill>
            </a:endParaRPr>
          </a:p>
        </p:txBody>
      </p:sp>
      <p:sp>
        <p:nvSpPr>
          <p:cNvPr id="4" name="Slide Number Placeholder 3"/>
          <p:cNvSpPr>
            <a:spLocks noGrp="1"/>
          </p:cNvSpPr>
          <p:nvPr>
            <p:ph type="sldNum" idx="12"/>
          </p:nvPr>
        </p:nvSpPr>
        <p:spPr>
          <a:xfrm>
            <a:off x="8557950" y="4749900"/>
            <a:ext cx="548700" cy="393600"/>
          </a:xfrm>
        </p:spPr>
        <p:txBody>
          <a:bodyPr/>
          <a:lstStyle/>
          <a:p>
            <a:pPr marL="0" lvl="0" indent="0" algn="r" rtl="0">
              <a:spcBef>
                <a:spcPts val="0"/>
              </a:spcBef>
              <a:spcAft>
                <a:spcPts val="0"/>
              </a:spcAft>
              <a:buNone/>
            </a:pPr>
            <a:fld id="{00000000-1234-1234-1234-123412341234}" type="slidenum">
              <a:rPr lang="en" smtClean="0">
                <a:solidFill>
                  <a:schemeClr val="bg1"/>
                </a:solidFill>
              </a:rPr>
              <a:t>3</a:t>
            </a:fld>
            <a:endParaRPr lang="en" dirty="0">
              <a:solidFill>
                <a:schemeClr val="bg1"/>
              </a:solidFill>
            </a:endParaRPr>
          </a:p>
        </p:txBody>
      </p:sp>
    </p:spTree>
    <p:extLst>
      <p:ext uri="{BB962C8B-B14F-4D97-AF65-F5344CB8AC3E}">
        <p14:creationId xmlns:p14="http://schemas.microsoft.com/office/powerpoint/2010/main" val="2388727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08141"/>
            <a:ext cx="8520600" cy="572700"/>
          </a:xfrm>
        </p:spPr>
        <p:txBody>
          <a:bodyPr/>
          <a:lstStyle/>
          <a:p>
            <a:pPr algn="ctr"/>
            <a:r>
              <a:rPr lang="en-US" dirty="0" smtClean="0"/>
              <a:t>Civic Center Act – </a:t>
            </a:r>
            <a:r>
              <a:rPr lang="en-US" dirty="0" smtClean="0">
                <a:solidFill>
                  <a:srgbClr val="FF0000"/>
                </a:solidFill>
              </a:rPr>
              <a:t>Category </a:t>
            </a:r>
            <a:r>
              <a:rPr lang="en-US" dirty="0">
                <a:solidFill>
                  <a:srgbClr val="FF0000"/>
                </a:solidFill>
              </a:rPr>
              <a:t>2</a:t>
            </a:r>
          </a:p>
        </p:txBody>
      </p:sp>
      <p:sp>
        <p:nvSpPr>
          <p:cNvPr id="3" name="Text Placeholder 2"/>
          <p:cNvSpPr>
            <a:spLocks noGrp="1"/>
          </p:cNvSpPr>
          <p:nvPr>
            <p:ph type="body" idx="1"/>
          </p:nvPr>
        </p:nvSpPr>
        <p:spPr>
          <a:xfrm>
            <a:off x="311700" y="1196480"/>
            <a:ext cx="8520600" cy="3416400"/>
          </a:xfrm>
        </p:spPr>
        <p:txBody>
          <a:bodyPr/>
          <a:lstStyle/>
          <a:p>
            <a:pPr marL="114300" indent="0">
              <a:buNone/>
            </a:pPr>
            <a:r>
              <a:rPr lang="en-US" dirty="0" smtClean="0">
                <a:solidFill>
                  <a:schemeClr val="tx1"/>
                </a:solidFill>
              </a:rPr>
              <a:t>Facilities/Grounds used for the following purposes:</a:t>
            </a:r>
          </a:p>
          <a:p>
            <a:pPr marL="114300" indent="0">
              <a:buNone/>
            </a:pPr>
            <a:endParaRPr lang="en-US" dirty="0" smtClean="0">
              <a:solidFill>
                <a:schemeClr val="tx1"/>
              </a:solidFill>
            </a:endParaRPr>
          </a:p>
          <a:p>
            <a:pPr fontAlgn="base"/>
            <a:r>
              <a:rPr lang="en-US" dirty="0" smtClean="0">
                <a:solidFill>
                  <a:schemeClr val="tx1"/>
                </a:solidFill>
              </a:rPr>
              <a:t>The </a:t>
            </a:r>
            <a:r>
              <a:rPr lang="en-US" dirty="0">
                <a:solidFill>
                  <a:schemeClr val="tx1"/>
                </a:solidFill>
              </a:rPr>
              <a:t>conduct of </a:t>
            </a:r>
            <a:r>
              <a:rPr lang="en-US" b="1" dirty="0">
                <a:solidFill>
                  <a:schemeClr val="tx1"/>
                </a:solidFill>
              </a:rPr>
              <a:t>religious services</a:t>
            </a:r>
            <a:r>
              <a:rPr lang="en-US" dirty="0">
                <a:solidFill>
                  <a:schemeClr val="tx1"/>
                </a:solidFill>
              </a:rPr>
              <a:t> for temporary periods, on a one-time or renewable basis, </a:t>
            </a:r>
            <a:r>
              <a:rPr lang="en-US" u="sng" dirty="0" smtClean="0">
                <a:solidFill>
                  <a:schemeClr val="tx1"/>
                </a:solidFill>
              </a:rPr>
              <a:t>provided </a:t>
            </a:r>
            <a:r>
              <a:rPr lang="en-US" u="sng" dirty="0">
                <a:solidFill>
                  <a:schemeClr val="tx1"/>
                </a:solidFill>
              </a:rPr>
              <a:t>the </a:t>
            </a:r>
            <a:r>
              <a:rPr lang="en-US" u="sng" dirty="0" smtClean="0">
                <a:solidFill>
                  <a:schemeClr val="tx1"/>
                </a:solidFill>
              </a:rPr>
              <a:t>Governing </a:t>
            </a:r>
            <a:r>
              <a:rPr lang="en-US" u="sng" dirty="0">
                <a:solidFill>
                  <a:schemeClr val="tx1"/>
                </a:solidFill>
              </a:rPr>
              <a:t>B</a:t>
            </a:r>
            <a:r>
              <a:rPr lang="en-US" u="sng" dirty="0" smtClean="0">
                <a:solidFill>
                  <a:schemeClr val="tx1"/>
                </a:solidFill>
              </a:rPr>
              <a:t>oard </a:t>
            </a:r>
            <a:r>
              <a:rPr lang="en-US" u="sng" dirty="0">
                <a:solidFill>
                  <a:schemeClr val="tx1"/>
                </a:solidFill>
              </a:rPr>
              <a:t>charges </a:t>
            </a:r>
            <a:r>
              <a:rPr lang="en-US" dirty="0">
                <a:solidFill>
                  <a:schemeClr val="tx1"/>
                </a:solidFill>
              </a:rPr>
              <a:t>the church or religious organization </a:t>
            </a:r>
            <a:r>
              <a:rPr lang="en-US" dirty="0" smtClean="0">
                <a:solidFill>
                  <a:schemeClr val="tx1"/>
                </a:solidFill>
              </a:rPr>
              <a:t>an amount at least equal to the District’s direct costs.</a:t>
            </a:r>
          </a:p>
          <a:p>
            <a:pPr fontAlgn="base"/>
            <a:r>
              <a:rPr lang="en-US" b="1" dirty="0">
                <a:solidFill>
                  <a:schemeClr val="tx1"/>
                </a:solidFill>
              </a:rPr>
              <a:t>Child care</a:t>
            </a:r>
            <a:r>
              <a:rPr lang="en-US" dirty="0">
                <a:solidFill>
                  <a:schemeClr val="tx1"/>
                </a:solidFill>
              </a:rPr>
              <a:t> or </a:t>
            </a:r>
            <a:r>
              <a:rPr lang="en-US" b="1" dirty="0">
                <a:solidFill>
                  <a:schemeClr val="tx1"/>
                </a:solidFill>
              </a:rPr>
              <a:t>day care</a:t>
            </a:r>
            <a:r>
              <a:rPr lang="en-US" dirty="0">
                <a:solidFill>
                  <a:schemeClr val="tx1"/>
                </a:solidFill>
              </a:rPr>
              <a:t> programs </a:t>
            </a:r>
            <a:r>
              <a:rPr lang="en-US" dirty="0" smtClean="0">
                <a:solidFill>
                  <a:schemeClr val="tx1"/>
                </a:solidFill>
              </a:rPr>
              <a:t>for </a:t>
            </a:r>
            <a:r>
              <a:rPr lang="en-US" dirty="0">
                <a:solidFill>
                  <a:schemeClr val="tx1"/>
                </a:solidFill>
              </a:rPr>
              <a:t>children of preschool and elementary </a:t>
            </a:r>
            <a:r>
              <a:rPr lang="en-US" dirty="0" smtClean="0">
                <a:solidFill>
                  <a:schemeClr val="tx1"/>
                </a:solidFill>
              </a:rPr>
              <a:t>school age.</a:t>
            </a:r>
            <a:endParaRPr lang="en-US" dirty="0">
              <a:solidFill>
                <a:schemeClr val="tx1"/>
              </a:solidFill>
            </a:endParaRPr>
          </a:p>
          <a:p>
            <a:endParaRPr lang="en-US" dirty="0">
              <a:solidFill>
                <a:schemeClr val="tx1"/>
              </a:solidFill>
            </a:endParaRPr>
          </a:p>
        </p:txBody>
      </p:sp>
      <p:sp>
        <p:nvSpPr>
          <p:cNvPr id="4" name="Slide Number Placeholder 3"/>
          <p:cNvSpPr>
            <a:spLocks noGrp="1"/>
          </p:cNvSpPr>
          <p:nvPr>
            <p:ph type="sldNum" idx="12"/>
          </p:nvPr>
        </p:nvSpPr>
        <p:spPr>
          <a:xfrm>
            <a:off x="8557950" y="4749900"/>
            <a:ext cx="548700" cy="393600"/>
          </a:xfrm>
        </p:spPr>
        <p:txBody>
          <a:bodyPr/>
          <a:lstStyle/>
          <a:p>
            <a:pPr marL="0" lvl="0" indent="0" algn="r" rtl="0">
              <a:spcBef>
                <a:spcPts val="0"/>
              </a:spcBef>
              <a:spcAft>
                <a:spcPts val="0"/>
              </a:spcAft>
              <a:buNone/>
            </a:pPr>
            <a:fld id="{00000000-1234-1234-1234-123412341234}" type="slidenum">
              <a:rPr lang="en" smtClean="0">
                <a:solidFill>
                  <a:schemeClr val="bg1"/>
                </a:solidFill>
              </a:rPr>
              <a:t>4</a:t>
            </a:fld>
            <a:endParaRPr lang="en" dirty="0">
              <a:solidFill>
                <a:schemeClr val="bg1"/>
              </a:solidFill>
            </a:endParaRPr>
          </a:p>
        </p:txBody>
      </p:sp>
    </p:spTree>
    <p:extLst>
      <p:ext uri="{BB962C8B-B14F-4D97-AF65-F5344CB8AC3E}">
        <p14:creationId xmlns:p14="http://schemas.microsoft.com/office/powerpoint/2010/main" val="3177206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08141"/>
            <a:ext cx="8520600" cy="572700"/>
          </a:xfrm>
        </p:spPr>
        <p:txBody>
          <a:bodyPr/>
          <a:lstStyle/>
          <a:p>
            <a:pPr algn="ctr"/>
            <a:r>
              <a:rPr lang="en-US" dirty="0" smtClean="0"/>
              <a:t>Civic Center Act – </a:t>
            </a:r>
            <a:r>
              <a:rPr lang="en-US" dirty="0" smtClean="0">
                <a:solidFill>
                  <a:srgbClr val="FF0000"/>
                </a:solidFill>
              </a:rPr>
              <a:t>Category 2</a:t>
            </a:r>
            <a:endParaRPr lang="en-US" dirty="0">
              <a:solidFill>
                <a:srgbClr val="FF0000"/>
              </a:solidFill>
            </a:endParaRPr>
          </a:p>
        </p:txBody>
      </p:sp>
      <p:sp>
        <p:nvSpPr>
          <p:cNvPr id="3" name="Text Placeholder 2"/>
          <p:cNvSpPr>
            <a:spLocks noGrp="1"/>
          </p:cNvSpPr>
          <p:nvPr>
            <p:ph type="body" idx="1"/>
          </p:nvPr>
        </p:nvSpPr>
        <p:spPr>
          <a:xfrm>
            <a:off x="311700" y="632713"/>
            <a:ext cx="8520600" cy="3738395"/>
          </a:xfrm>
        </p:spPr>
        <p:txBody>
          <a:bodyPr/>
          <a:lstStyle/>
          <a:p>
            <a:pPr marL="114300" indent="0">
              <a:buNone/>
            </a:pPr>
            <a:r>
              <a:rPr lang="en-US" dirty="0" smtClean="0">
                <a:solidFill>
                  <a:schemeClr val="tx1"/>
                </a:solidFill>
              </a:rPr>
              <a:t>Facilities/Grounds used for the following purposes to non-profit organizations, clubs or associations organized to promote youth and school activities, including but not limited to:</a:t>
            </a:r>
          </a:p>
          <a:p>
            <a:pPr marL="114300" indent="0">
              <a:buNone/>
            </a:pPr>
            <a:endParaRPr lang="en-US" dirty="0" smtClean="0">
              <a:solidFill>
                <a:schemeClr val="tx1"/>
              </a:solidFill>
            </a:endParaRPr>
          </a:p>
          <a:p>
            <a:pPr fontAlgn="base"/>
            <a:r>
              <a:rPr lang="en-US" b="1" dirty="0" smtClean="0">
                <a:solidFill>
                  <a:schemeClr val="tx1"/>
                </a:solidFill>
              </a:rPr>
              <a:t>Girl Scouts</a:t>
            </a:r>
            <a:r>
              <a:rPr lang="en-US" dirty="0" smtClean="0">
                <a:solidFill>
                  <a:schemeClr val="tx1"/>
                </a:solidFill>
              </a:rPr>
              <a:t>, </a:t>
            </a:r>
            <a:r>
              <a:rPr lang="en-US" b="1" dirty="0" smtClean="0">
                <a:solidFill>
                  <a:schemeClr val="tx1"/>
                </a:solidFill>
              </a:rPr>
              <a:t>Boy Scouts</a:t>
            </a:r>
            <a:r>
              <a:rPr lang="en-US" dirty="0" smtClean="0">
                <a:solidFill>
                  <a:schemeClr val="tx1"/>
                </a:solidFill>
              </a:rPr>
              <a:t>, Campfire Girls</a:t>
            </a:r>
          </a:p>
          <a:p>
            <a:pPr fontAlgn="base"/>
            <a:r>
              <a:rPr lang="en-US" b="1" dirty="0" smtClean="0">
                <a:solidFill>
                  <a:schemeClr val="tx1"/>
                </a:solidFill>
              </a:rPr>
              <a:t>Parent-Teacher Associations</a:t>
            </a:r>
          </a:p>
          <a:p>
            <a:pPr fontAlgn="base"/>
            <a:r>
              <a:rPr lang="en-US" dirty="0" smtClean="0">
                <a:solidFill>
                  <a:schemeClr val="tx1"/>
                </a:solidFill>
              </a:rPr>
              <a:t>School Community Advisory Councils</a:t>
            </a:r>
          </a:p>
          <a:p>
            <a:pPr fontAlgn="base"/>
            <a:r>
              <a:rPr lang="en-US" dirty="0" smtClean="0">
                <a:solidFill>
                  <a:schemeClr val="tx1"/>
                </a:solidFill>
              </a:rPr>
              <a:t>American Red Cross (Emergency Shelters)</a:t>
            </a:r>
          </a:p>
          <a:p>
            <a:pPr fontAlgn="base"/>
            <a:r>
              <a:rPr lang="en-US" b="1" dirty="0" smtClean="0">
                <a:solidFill>
                  <a:schemeClr val="tx1"/>
                </a:solidFill>
              </a:rPr>
              <a:t>AYSO</a:t>
            </a:r>
          </a:p>
          <a:p>
            <a:pPr marL="114300" indent="0" fontAlgn="base">
              <a:buNone/>
            </a:pPr>
            <a:endParaRPr lang="en-US" dirty="0" smtClean="0"/>
          </a:p>
          <a:p>
            <a:pPr marL="114300" indent="0" fontAlgn="base">
              <a:buNone/>
            </a:pPr>
            <a:r>
              <a:rPr lang="en-US" dirty="0" smtClean="0">
                <a:solidFill>
                  <a:schemeClr val="tx1"/>
                </a:solidFill>
              </a:rPr>
              <a:t>Education Code requires that the Governing Board adopt a</a:t>
            </a:r>
          </a:p>
          <a:p>
            <a:pPr marL="114300" indent="0" fontAlgn="base">
              <a:buNone/>
            </a:pPr>
            <a:r>
              <a:rPr lang="en-US" dirty="0" smtClean="0">
                <a:solidFill>
                  <a:schemeClr val="tx1"/>
                </a:solidFill>
              </a:rPr>
              <a:t>policy specifying which activities shall be charged (BP 1330).</a:t>
            </a:r>
            <a:endParaRPr lang="en-US" dirty="0">
              <a:solidFill>
                <a:schemeClr val="tx1"/>
              </a:solidFill>
            </a:endParaRPr>
          </a:p>
          <a:p>
            <a:pPr fontAlgn="base"/>
            <a:endParaRPr lang="en-US" dirty="0"/>
          </a:p>
          <a:p>
            <a:r>
              <a:rPr lang="en-US" dirty="0" smtClean="0">
                <a:solidFill>
                  <a:schemeClr val="tx1"/>
                </a:solidFill>
              </a:rPr>
              <a:t>`</a:t>
            </a:r>
            <a:endParaRPr lang="en-US" dirty="0">
              <a:solidFill>
                <a:schemeClr val="tx1"/>
              </a:solidFill>
            </a:endParaRPr>
          </a:p>
        </p:txBody>
      </p:sp>
      <p:sp>
        <p:nvSpPr>
          <p:cNvPr id="4" name="Slide Number Placeholder 3"/>
          <p:cNvSpPr>
            <a:spLocks noGrp="1"/>
          </p:cNvSpPr>
          <p:nvPr>
            <p:ph type="sldNum" idx="12"/>
          </p:nvPr>
        </p:nvSpPr>
        <p:spPr>
          <a:xfrm>
            <a:off x="8557950" y="4749900"/>
            <a:ext cx="548700" cy="393600"/>
          </a:xfrm>
        </p:spPr>
        <p:txBody>
          <a:bodyPr/>
          <a:lstStyle/>
          <a:p>
            <a:pPr marL="0" lvl="0" indent="0" algn="r" rtl="0">
              <a:spcBef>
                <a:spcPts val="0"/>
              </a:spcBef>
              <a:spcAft>
                <a:spcPts val="0"/>
              </a:spcAft>
              <a:buNone/>
            </a:pPr>
            <a:fld id="{00000000-1234-1234-1234-123412341234}" type="slidenum">
              <a:rPr lang="en" smtClean="0">
                <a:solidFill>
                  <a:schemeClr val="bg1"/>
                </a:solidFill>
              </a:rPr>
              <a:t>5</a:t>
            </a:fld>
            <a:endParaRPr lang="en" dirty="0">
              <a:solidFill>
                <a:schemeClr val="bg1"/>
              </a:solidFill>
            </a:endParaRPr>
          </a:p>
        </p:txBody>
      </p:sp>
    </p:spTree>
    <p:extLst>
      <p:ext uri="{BB962C8B-B14F-4D97-AF65-F5344CB8AC3E}">
        <p14:creationId xmlns:p14="http://schemas.microsoft.com/office/powerpoint/2010/main" val="7471644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08141"/>
            <a:ext cx="8520600" cy="572700"/>
          </a:xfrm>
        </p:spPr>
        <p:txBody>
          <a:bodyPr/>
          <a:lstStyle/>
          <a:p>
            <a:pPr algn="ctr"/>
            <a:r>
              <a:rPr lang="en-US" dirty="0" smtClean="0"/>
              <a:t>Civic Center Act – </a:t>
            </a:r>
            <a:r>
              <a:rPr lang="en-US" dirty="0" smtClean="0">
                <a:solidFill>
                  <a:srgbClr val="00B050"/>
                </a:solidFill>
              </a:rPr>
              <a:t>Category 3</a:t>
            </a:r>
            <a:endParaRPr lang="en-US" dirty="0">
              <a:solidFill>
                <a:srgbClr val="00B050"/>
              </a:solidFill>
            </a:endParaRPr>
          </a:p>
        </p:txBody>
      </p:sp>
      <p:sp>
        <p:nvSpPr>
          <p:cNvPr id="3" name="Text Placeholder 2"/>
          <p:cNvSpPr>
            <a:spLocks noGrp="1"/>
          </p:cNvSpPr>
          <p:nvPr>
            <p:ph type="body" idx="1"/>
          </p:nvPr>
        </p:nvSpPr>
        <p:spPr>
          <a:xfrm>
            <a:off x="311700" y="1045225"/>
            <a:ext cx="8520600" cy="3416400"/>
          </a:xfrm>
        </p:spPr>
        <p:txBody>
          <a:bodyPr/>
          <a:lstStyle/>
          <a:p>
            <a:pPr marL="114300" indent="0">
              <a:buNone/>
            </a:pPr>
            <a:r>
              <a:rPr lang="en-US" dirty="0" smtClean="0">
                <a:solidFill>
                  <a:schemeClr val="tx1"/>
                </a:solidFill>
              </a:rPr>
              <a:t>Facilities/Grounds used for the following purposes:</a:t>
            </a:r>
          </a:p>
          <a:p>
            <a:pPr marL="114300" indent="0">
              <a:buNone/>
            </a:pPr>
            <a:endParaRPr lang="en-US" dirty="0">
              <a:solidFill>
                <a:schemeClr val="tx1"/>
              </a:solidFill>
            </a:endParaRPr>
          </a:p>
          <a:p>
            <a:pPr marL="114300" indent="0">
              <a:buNone/>
            </a:pPr>
            <a:endParaRPr lang="en-US" dirty="0" smtClean="0">
              <a:solidFill>
                <a:schemeClr val="tx1"/>
              </a:solidFill>
            </a:endParaRPr>
          </a:p>
          <a:p>
            <a:r>
              <a:rPr lang="en-US" dirty="0" smtClean="0">
                <a:solidFill>
                  <a:schemeClr val="tx1"/>
                </a:solidFill>
              </a:rPr>
              <a:t>Entertainment, social functions, or meetings where admission fees are charged or contributions are solicited, and the net receipts are not expended for the welfare of the pupils, of the District, or for charitable purposes.</a:t>
            </a:r>
            <a:endParaRPr lang="en-US" dirty="0">
              <a:solidFill>
                <a:schemeClr val="tx1"/>
              </a:solidFill>
            </a:endParaRPr>
          </a:p>
        </p:txBody>
      </p:sp>
      <p:sp>
        <p:nvSpPr>
          <p:cNvPr id="4" name="Slide Number Placeholder 3"/>
          <p:cNvSpPr>
            <a:spLocks noGrp="1"/>
          </p:cNvSpPr>
          <p:nvPr>
            <p:ph type="sldNum" idx="12"/>
          </p:nvPr>
        </p:nvSpPr>
        <p:spPr>
          <a:xfrm>
            <a:off x="8595300" y="4749900"/>
            <a:ext cx="548700" cy="393600"/>
          </a:xfrm>
        </p:spPr>
        <p:txBody>
          <a:bodyPr/>
          <a:lstStyle/>
          <a:p>
            <a:pPr marL="0" lvl="0" indent="0" algn="r" rtl="0">
              <a:spcBef>
                <a:spcPts val="0"/>
              </a:spcBef>
              <a:spcAft>
                <a:spcPts val="0"/>
              </a:spcAft>
              <a:buNone/>
            </a:pPr>
            <a:fld id="{00000000-1234-1234-1234-123412341234}" type="slidenum">
              <a:rPr lang="en" smtClean="0">
                <a:solidFill>
                  <a:schemeClr val="bg1"/>
                </a:solidFill>
              </a:rPr>
              <a:t>6</a:t>
            </a:fld>
            <a:endParaRPr lang="en" dirty="0">
              <a:solidFill>
                <a:schemeClr val="bg1"/>
              </a:solidFill>
            </a:endParaRPr>
          </a:p>
        </p:txBody>
      </p:sp>
    </p:spTree>
    <p:extLst>
      <p:ext uri="{BB962C8B-B14F-4D97-AF65-F5344CB8AC3E}">
        <p14:creationId xmlns:p14="http://schemas.microsoft.com/office/powerpoint/2010/main" val="1727199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 y="95775"/>
            <a:ext cx="8737600" cy="572700"/>
          </a:xfrm>
        </p:spPr>
        <p:txBody>
          <a:bodyPr/>
          <a:lstStyle/>
          <a:p>
            <a:pPr algn="ctr"/>
            <a:r>
              <a:rPr lang="en-US" dirty="0" smtClean="0"/>
              <a:t>Civic Center Act:  Definitions</a:t>
            </a:r>
            <a:endParaRPr lang="en-US" dirty="0"/>
          </a:p>
        </p:txBody>
      </p:sp>
      <p:sp>
        <p:nvSpPr>
          <p:cNvPr id="3" name="Text Placeholder 2"/>
          <p:cNvSpPr>
            <a:spLocks noGrp="1"/>
          </p:cNvSpPr>
          <p:nvPr>
            <p:ph type="body" idx="1"/>
          </p:nvPr>
        </p:nvSpPr>
        <p:spPr>
          <a:xfrm>
            <a:off x="-48127" y="253194"/>
            <a:ext cx="8991600" cy="4575115"/>
          </a:xfrm>
        </p:spPr>
        <p:txBody>
          <a:bodyPr/>
          <a:lstStyle/>
          <a:p>
            <a:pPr marL="114300" indent="0" fontAlgn="base">
              <a:buNone/>
            </a:pPr>
            <a:endParaRPr lang="en-US" sz="1400" dirty="0" smtClean="0"/>
          </a:p>
          <a:p>
            <a:pPr fontAlgn="base"/>
            <a:r>
              <a:rPr lang="en-US" dirty="0" smtClean="0">
                <a:solidFill>
                  <a:schemeClr val="tx1"/>
                </a:solidFill>
              </a:rPr>
              <a:t>“</a:t>
            </a:r>
            <a:r>
              <a:rPr lang="en-US" dirty="0" smtClean="0">
                <a:solidFill>
                  <a:srgbClr val="FF0000"/>
                </a:solidFill>
              </a:rPr>
              <a:t>Direct costs</a:t>
            </a:r>
            <a:r>
              <a:rPr lang="en-US" dirty="0" smtClean="0">
                <a:solidFill>
                  <a:schemeClr val="tx1"/>
                </a:solidFill>
              </a:rPr>
              <a:t>” to the school district for the use of school facilities or grounds includes all of the following:</a:t>
            </a:r>
          </a:p>
          <a:p>
            <a:pPr lvl="1" fontAlgn="base"/>
            <a:r>
              <a:rPr lang="en-US" sz="1600" dirty="0" smtClean="0">
                <a:solidFill>
                  <a:schemeClr val="tx1"/>
                </a:solidFill>
              </a:rPr>
              <a:t>The share of the costs of </a:t>
            </a:r>
            <a:r>
              <a:rPr lang="en-US" sz="1600" dirty="0" smtClean="0">
                <a:solidFill>
                  <a:srgbClr val="FF0000"/>
                </a:solidFill>
              </a:rPr>
              <a:t>supplies</a:t>
            </a:r>
            <a:r>
              <a:rPr lang="en-US" sz="1600" dirty="0" smtClean="0">
                <a:solidFill>
                  <a:schemeClr val="tx1"/>
                </a:solidFill>
              </a:rPr>
              <a:t>,</a:t>
            </a:r>
            <a:r>
              <a:rPr lang="en-US" sz="1600" dirty="0" smtClean="0">
                <a:solidFill>
                  <a:srgbClr val="FF0000"/>
                </a:solidFill>
              </a:rPr>
              <a:t> utilities</a:t>
            </a:r>
            <a:r>
              <a:rPr lang="en-US" sz="1600" dirty="0" smtClean="0">
                <a:solidFill>
                  <a:schemeClr val="tx1"/>
                </a:solidFill>
              </a:rPr>
              <a:t>,</a:t>
            </a:r>
            <a:r>
              <a:rPr lang="en-US" sz="1600" dirty="0" smtClean="0">
                <a:solidFill>
                  <a:srgbClr val="FF0000"/>
                </a:solidFill>
              </a:rPr>
              <a:t> janitorial services</a:t>
            </a:r>
            <a:r>
              <a:rPr lang="en-US" sz="1600" dirty="0" smtClean="0">
                <a:solidFill>
                  <a:schemeClr val="tx1"/>
                </a:solidFill>
              </a:rPr>
              <a:t>,</a:t>
            </a:r>
            <a:r>
              <a:rPr lang="en-US" sz="1600" dirty="0" smtClean="0">
                <a:solidFill>
                  <a:srgbClr val="FF0000"/>
                </a:solidFill>
              </a:rPr>
              <a:t> services </a:t>
            </a:r>
            <a:r>
              <a:rPr lang="en-US" sz="1600" dirty="0" smtClean="0">
                <a:solidFill>
                  <a:schemeClr val="tx1"/>
                </a:solidFill>
              </a:rPr>
              <a:t>of school district employees, and </a:t>
            </a:r>
            <a:r>
              <a:rPr lang="en-US" sz="1600" dirty="0" smtClean="0">
                <a:solidFill>
                  <a:srgbClr val="FF0000"/>
                </a:solidFill>
              </a:rPr>
              <a:t>salaries </a:t>
            </a:r>
            <a:r>
              <a:rPr lang="en-US" sz="1600" dirty="0" smtClean="0">
                <a:solidFill>
                  <a:schemeClr val="tx1"/>
                </a:solidFill>
              </a:rPr>
              <a:t>paid to school district employees.</a:t>
            </a:r>
          </a:p>
          <a:p>
            <a:pPr lvl="1" fontAlgn="base"/>
            <a:r>
              <a:rPr lang="en-US" sz="1600" dirty="0" smtClean="0">
                <a:solidFill>
                  <a:schemeClr val="tx1"/>
                </a:solidFill>
              </a:rPr>
              <a:t>The </a:t>
            </a:r>
            <a:r>
              <a:rPr lang="en-US" sz="1600" dirty="0">
                <a:solidFill>
                  <a:schemeClr val="tx1"/>
                </a:solidFill>
              </a:rPr>
              <a:t>share of the costs for </a:t>
            </a:r>
            <a:r>
              <a:rPr lang="en-US" sz="1600" dirty="0">
                <a:solidFill>
                  <a:srgbClr val="FF0000"/>
                </a:solidFill>
              </a:rPr>
              <a:t>maintenance</a:t>
            </a:r>
            <a:r>
              <a:rPr lang="en-US" sz="1600" dirty="0">
                <a:solidFill>
                  <a:schemeClr val="tx1"/>
                </a:solidFill>
              </a:rPr>
              <a:t>,</a:t>
            </a:r>
            <a:r>
              <a:rPr lang="en-US" sz="1600" dirty="0">
                <a:solidFill>
                  <a:srgbClr val="FF0000"/>
                </a:solidFill>
              </a:rPr>
              <a:t> repair</a:t>
            </a:r>
            <a:r>
              <a:rPr lang="en-US" sz="1600" dirty="0">
                <a:solidFill>
                  <a:schemeClr val="tx1"/>
                </a:solidFill>
              </a:rPr>
              <a:t>,</a:t>
            </a:r>
            <a:r>
              <a:rPr lang="en-US" sz="1600" dirty="0">
                <a:solidFill>
                  <a:srgbClr val="FF0000"/>
                </a:solidFill>
              </a:rPr>
              <a:t> restoration</a:t>
            </a:r>
            <a:r>
              <a:rPr lang="en-US" sz="1600" dirty="0">
                <a:solidFill>
                  <a:schemeClr val="tx1"/>
                </a:solidFill>
              </a:rPr>
              <a:t>, and refurbishment, proportional to the use of the school facilities or grounds by the entity using the school facilities or </a:t>
            </a:r>
            <a:r>
              <a:rPr lang="en-US" sz="1600" dirty="0" smtClean="0">
                <a:solidFill>
                  <a:schemeClr val="tx1"/>
                </a:solidFill>
              </a:rPr>
              <a:t>grounds.</a:t>
            </a:r>
            <a:endParaRPr lang="en-US" sz="1600" dirty="0">
              <a:solidFill>
                <a:schemeClr val="tx1"/>
              </a:solidFill>
            </a:endParaRPr>
          </a:p>
          <a:p>
            <a:pPr lvl="2" fontAlgn="base"/>
            <a:r>
              <a:rPr lang="en-US" sz="1300" dirty="0" smtClean="0">
                <a:solidFill>
                  <a:schemeClr val="tx1"/>
                </a:solidFill>
              </a:rPr>
              <a:t>The </a:t>
            </a:r>
            <a:r>
              <a:rPr lang="en-US" sz="1300" dirty="0">
                <a:solidFill>
                  <a:schemeClr val="tx1"/>
                </a:solidFill>
              </a:rPr>
              <a:t>share of the cost for maintenance, repair, restoration, and refurbishment </a:t>
            </a:r>
            <a:r>
              <a:rPr lang="en-US" sz="1300" dirty="0">
                <a:solidFill>
                  <a:srgbClr val="0070C0"/>
                </a:solidFill>
              </a:rPr>
              <a:t>shall not apply </a:t>
            </a:r>
            <a:r>
              <a:rPr lang="en-US" sz="1300" dirty="0" smtClean="0">
                <a:solidFill>
                  <a:srgbClr val="0070C0"/>
                </a:solidFill>
              </a:rPr>
              <a:t>to </a:t>
            </a:r>
            <a:r>
              <a:rPr lang="en-US" sz="1300" dirty="0">
                <a:solidFill>
                  <a:srgbClr val="0070C0"/>
                </a:solidFill>
              </a:rPr>
              <a:t> </a:t>
            </a:r>
            <a:r>
              <a:rPr lang="en-US" sz="1300" dirty="0" smtClean="0">
                <a:solidFill>
                  <a:srgbClr val="0070C0"/>
                </a:solidFill>
              </a:rPr>
              <a:t>classroom-based </a:t>
            </a:r>
            <a:r>
              <a:rPr lang="en-US" sz="1300" dirty="0">
                <a:solidFill>
                  <a:srgbClr val="0070C0"/>
                </a:solidFill>
              </a:rPr>
              <a:t>programs that operate after school </a:t>
            </a:r>
            <a:r>
              <a:rPr lang="en-US" sz="1300" dirty="0" smtClean="0">
                <a:solidFill>
                  <a:srgbClr val="0070C0"/>
                </a:solidFill>
              </a:rPr>
              <a:t>hours (after school </a:t>
            </a:r>
            <a:r>
              <a:rPr lang="en-US" sz="1300" dirty="0">
                <a:solidFill>
                  <a:srgbClr val="0070C0"/>
                </a:solidFill>
              </a:rPr>
              <a:t>programs, tutoring programs, or child care </a:t>
            </a:r>
            <a:r>
              <a:rPr lang="en-US" sz="1300" dirty="0" smtClean="0">
                <a:solidFill>
                  <a:srgbClr val="0070C0"/>
                </a:solidFill>
              </a:rPr>
              <a:t>programs)</a:t>
            </a:r>
            <a:r>
              <a:rPr lang="en-US" sz="1300" dirty="0" smtClean="0">
                <a:solidFill>
                  <a:schemeClr val="tx1"/>
                </a:solidFill>
              </a:rPr>
              <a:t>.</a:t>
            </a:r>
            <a:endParaRPr lang="en-US" sz="1200" dirty="0">
              <a:solidFill>
                <a:schemeClr val="tx1"/>
              </a:solidFill>
            </a:endParaRPr>
          </a:p>
          <a:p>
            <a:pPr fontAlgn="base"/>
            <a:r>
              <a:rPr lang="en-US" dirty="0" smtClean="0">
                <a:solidFill>
                  <a:schemeClr val="tx1"/>
                </a:solidFill>
              </a:rPr>
              <a:t>“</a:t>
            </a:r>
            <a:r>
              <a:rPr lang="en-US" dirty="0" smtClean="0">
                <a:solidFill>
                  <a:srgbClr val="00B050"/>
                </a:solidFill>
              </a:rPr>
              <a:t>Fair </a:t>
            </a:r>
            <a:r>
              <a:rPr lang="en-US" dirty="0">
                <a:solidFill>
                  <a:srgbClr val="00B050"/>
                </a:solidFill>
              </a:rPr>
              <a:t>rental value</a:t>
            </a:r>
            <a:r>
              <a:rPr lang="en-US" dirty="0">
                <a:solidFill>
                  <a:schemeClr val="tx1"/>
                </a:solidFill>
              </a:rPr>
              <a:t>” means the direct costs to the school district plus </a:t>
            </a:r>
          </a:p>
          <a:p>
            <a:pPr marL="114300" indent="0" fontAlgn="base">
              <a:buNone/>
            </a:pPr>
            <a:r>
              <a:rPr lang="en-US" dirty="0">
                <a:solidFill>
                  <a:schemeClr val="tx1"/>
                </a:solidFill>
              </a:rPr>
              <a:t>     the amortized costs of the school facilities or grounds</a:t>
            </a:r>
            <a:r>
              <a:rPr lang="en-US" dirty="0" smtClean="0">
                <a:solidFill>
                  <a:schemeClr val="tx1"/>
                </a:solidFill>
              </a:rPr>
              <a:t>.</a:t>
            </a:r>
            <a:r>
              <a:rPr lang="en-US" dirty="0">
                <a:solidFill>
                  <a:schemeClr val="tx1"/>
                </a:solidFill>
              </a:rPr>
              <a:t/>
            </a:r>
            <a:br>
              <a:rPr lang="en-US" dirty="0">
                <a:solidFill>
                  <a:schemeClr val="tx1"/>
                </a:solidFill>
              </a:rPr>
            </a:br>
            <a:endParaRPr lang="en-US" dirty="0">
              <a:solidFill>
                <a:schemeClr val="tx1"/>
              </a:solidFill>
            </a:endParaRPr>
          </a:p>
        </p:txBody>
      </p:sp>
      <p:sp>
        <p:nvSpPr>
          <p:cNvPr id="4" name="Slide Number Placeholder 3"/>
          <p:cNvSpPr>
            <a:spLocks noGrp="1"/>
          </p:cNvSpPr>
          <p:nvPr>
            <p:ph type="sldNum" idx="12"/>
          </p:nvPr>
        </p:nvSpPr>
        <p:spPr>
          <a:xfrm>
            <a:off x="8595300" y="4749900"/>
            <a:ext cx="548700" cy="393600"/>
          </a:xfrm>
        </p:spPr>
        <p:txBody>
          <a:bodyPr/>
          <a:lstStyle/>
          <a:p>
            <a:pPr marL="0" lvl="0" indent="0" algn="r" rtl="0">
              <a:spcBef>
                <a:spcPts val="0"/>
              </a:spcBef>
              <a:spcAft>
                <a:spcPts val="0"/>
              </a:spcAft>
              <a:buNone/>
            </a:pPr>
            <a:fld id="{00000000-1234-1234-1234-123412341234}" type="slidenum">
              <a:rPr lang="en" smtClean="0">
                <a:solidFill>
                  <a:schemeClr val="bg1"/>
                </a:solidFill>
              </a:rPr>
              <a:t>7</a:t>
            </a:fld>
            <a:endParaRPr lang="en" dirty="0">
              <a:solidFill>
                <a:schemeClr val="bg1"/>
              </a:solidFill>
            </a:endParaRPr>
          </a:p>
        </p:txBody>
      </p:sp>
    </p:spTree>
    <p:extLst>
      <p:ext uri="{BB962C8B-B14F-4D97-AF65-F5344CB8AC3E}">
        <p14:creationId xmlns:p14="http://schemas.microsoft.com/office/powerpoint/2010/main" val="3222959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08141"/>
            <a:ext cx="8520600" cy="572700"/>
          </a:xfrm>
        </p:spPr>
        <p:txBody>
          <a:bodyPr/>
          <a:lstStyle/>
          <a:p>
            <a:pPr algn="ctr"/>
            <a:r>
              <a:rPr lang="en-US" dirty="0" smtClean="0"/>
              <a:t>Civic Center Act – </a:t>
            </a:r>
            <a:r>
              <a:rPr lang="en-US" dirty="0" smtClean="0">
                <a:solidFill>
                  <a:schemeClr val="tx1"/>
                </a:solidFill>
              </a:rPr>
              <a:t>Board Policy 1330</a:t>
            </a:r>
            <a:endParaRPr lang="en-US" dirty="0">
              <a:solidFill>
                <a:schemeClr val="tx1"/>
              </a:solidFill>
            </a:endParaRPr>
          </a:p>
        </p:txBody>
      </p:sp>
      <p:sp>
        <p:nvSpPr>
          <p:cNvPr id="3" name="Text Placeholder 2"/>
          <p:cNvSpPr>
            <a:spLocks noGrp="1"/>
          </p:cNvSpPr>
          <p:nvPr>
            <p:ph type="body" idx="1"/>
          </p:nvPr>
        </p:nvSpPr>
        <p:spPr>
          <a:xfrm>
            <a:off x="311700" y="790843"/>
            <a:ext cx="8520600" cy="3864284"/>
          </a:xfrm>
        </p:spPr>
        <p:txBody>
          <a:bodyPr/>
          <a:lstStyle/>
          <a:p>
            <a:pPr marL="114300" indent="0" fontAlgn="base">
              <a:buNone/>
            </a:pPr>
            <a:r>
              <a:rPr lang="en-US" dirty="0" smtClean="0">
                <a:solidFill>
                  <a:schemeClr val="tx1"/>
                </a:solidFill>
              </a:rPr>
              <a:t>Fees:</a:t>
            </a:r>
          </a:p>
          <a:p>
            <a:pPr fontAlgn="base"/>
            <a:r>
              <a:rPr lang="en-US" dirty="0" smtClean="0">
                <a:solidFill>
                  <a:schemeClr val="tx1"/>
                </a:solidFill>
              </a:rPr>
              <a:t>The Board authorizes the use of school facilities or grounds without charge by nonprofit organizations, clubs or associations organized to promote youth and school activities (</a:t>
            </a:r>
            <a:r>
              <a:rPr lang="en-US" dirty="0" smtClean="0">
                <a:solidFill>
                  <a:srgbClr val="0070C0"/>
                </a:solidFill>
              </a:rPr>
              <a:t>Category 1</a:t>
            </a:r>
            <a:r>
              <a:rPr lang="en-US" dirty="0" smtClean="0">
                <a:solidFill>
                  <a:schemeClr val="tx1"/>
                </a:solidFill>
              </a:rPr>
              <a:t>).</a:t>
            </a:r>
          </a:p>
          <a:p>
            <a:pPr fontAlgn="base"/>
            <a:r>
              <a:rPr lang="en-US" dirty="0" smtClean="0">
                <a:solidFill>
                  <a:schemeClr val="tx1"/>
                </a:solidFill>
              </a:rPr>
              <a:t>Other groups, including nonprofit groups not organized to promote youth and school activities or for-profit groups that request the use of school facilities shall be charged </a:t>
            </a:r>
            <a:r>
              <a:rPr lang="en-US" dirty="0" smtClean="0">
                <a:solidFill>
                  <a:srgbClr val="FF0000"/>
                </a:solidFill>
              </a:rPr>
              <a:t>at least direct costs </a:t>
            </a:r>
            <a:r>
              <a:rPr lang="en-US" dirty="0" smtClean="0">
                <a:solidFill>
                  <a:schemeClr val="tx1"/>
                </a:solidFill>
              </a:rPr>
              <a:t>(</a:t>
            </a:r>
            <a:r>
              <a:rPr lang="en-US" dirty="0" smtClean="0">
                <a:solidFill>
                  <a:srgbClr val="0070C0"/>
                </a:solidFill>
              </a:rPr>
              <a:t> </a:t>
            </a:r>
            <a:r>
              <a:rPr lang="en-US" dirty="0" smtClean="0">
                <a:solidFill>
                  <a:srgbClr val="FF0000"/>
                </a:solidFill>
              </a:rPr>
              <a:t>Category 2</a:t>
            </a:r>
            <a:r>
              <a:rPr lang="en-US" dirty="0" smtClean="0">
                <a:solidFill>
                  <a:schemeClr val="tx1"/>
                </a:solidFill>
              </a:rPr>
              <a:t>).</a:t>
            </a:r>
          </a:p>
          <a:p>
            <a:pPr fontAlgn="base"/>
            <a:r>
              <a:rPr lang="en-US" dirty="0" smtClean="0">
                <a:solidFill>
                  <a:schemeClr val="tx1"/>
                </a:solidFill>
              </a:rPr>
              <a:t>Groups shall be charged </a:t>
            </a:r>
            <a:r>
              <a:rPr lang="en-US" dirty="0" smtClean="0">
                <a:solidFill>
                  <a:srgbClr val="00B050"/>
                </a:solidFill>
              </a:rPr>
              <a:t>fair rental value </a:t>
            </a:r>
            <a:r>
              <a:rPr lang="en-US" dirty="0" smtClean="0">
                <a:solidFill>
                  <a:schemeClr val="tx1"/>
                </a:solidFill>
              </a:rPr>
              <a:t>when using school facilities/grounds for entertainment or meetings where admission is charged or contributions solicited and net receipts are not to be expended for charitable purposes or for the welfare of the districts’ students </a:t>
            </a:r>
            <a:r>
              <a:rPr lang="en-US" dirty="0">
                <a:solidFill>
                  <a:schemeClr val="tx1"/>
                </a:solidFill>
              </a:rPr>
              <a:t>(</a:t>
            </a:r>
            <a:r>
              <a:rPr lang="en-US" dirty="0">
                <a:solidFill>
                  <a:srgbClr val="00B050"/>
                </a:solidFill>
              </a:rPr>
              <a:t>Category 3</a:t>
            </a:r>
            <a:r>
              <a:rPr lang="en-US" dirty="0" smtClean="0">
                <a:solidFill>
                  <a:schemeClr val="tx1"/>
                </a:solidFill>
              </a:rPr>
              <a:t>).</a:t>
            </a:r>
          </a:p>
          <a:p>
            <a:pPr marL="114300" indent="0" fontAlgn="base">
              <a:buNone/>
            </a:pPr>
            <a:endParaRPr lang="en-US" dirty="0" smtClean="0">
              <a:solidFill>
                <a:schemeClr val="tx1"/>
              </a:solidFill>
            </a:endParaRPr>
          </a:p>
          <a:p>
            <a:pPr marL="114300" indent="0" fontAlgn="base">
              <a:buNone/>
            </a:pPr>
            <a:endParaRPr lang="en-US" dirty="0"/>
          </a:p>
          <a:p>
            <a:endParaRPr lang="en-US" dirty="0">
              <a:solidFill>
                <a:schemeClr val="tx1"/>
              </a:solidFill>
            </a:endParaRPr>
          </a:p>
        </p:txBody>
      </p:sp>
      <p:sp>
        <p:nvSpPr>
          <p:cNvPr id="4" name="Slide Number Placeholder 3"/>
          <p:cNvSpPr>
            <a:spLocks noGrp="1"/>
          </p:cNvSpPr>
          <p:nvPr>
            <p:ph type="sldNum" idx="12"/>
          </p:nvPr>
        </p:nvSpPr>
        <p:spPr>
          <a:xfrm>
            <a:off x="8595300" y="4749900"/>
            <a:ext cx="548700" cy="393600"/>
          </a:xfrm>
        </p:spPr>
        <p:txBody>
          <a:bodyPr/>
          <a:lstStyle/>
          <a:p>
            <a:pPr marL="0" lvl="0" indent="0" algn="r" rtl="0">
              <a:spcBef>
                <a:spcPts val="0"/>
              </a:spcBef>
              <a:spcAft>
                <a:spcPts val="0"/>
              </a:spcAft>
              <a:buNone/>
            </a:pPr>
            <a:fld id="{00000000-1234-1234-1234-123412341234}" type="slidenum">
              <a:rPr lang="en" smtClean="0">
                <a:solidFill>
                  <a:schemeClr val="bg1"/>
                </a:solidFill>
              </a:rPr>
              <a:t>8</a:t>
            </a:fld>
            <a:endParaRPr lang="en" dirty="0">
              <a:solidFill>
                <a:schemeClr val="bg1"/>
              </a:solidFill>
            </a:endParaRPr>
          </a:p>
        </p:txBody>
      </p:sp>
    </p:spTree>
    <p:extLst>
      <p:ext uri="{BB962C8B-B14F-4D97-AF65-F5344CB8AC3E}">
        <p14:creationId xmlns:p14="http://schemas.microsoft.com/office/powerpoint/2010/main" val="2149365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08141"/>
            <a:ext cx="8520600" cy="572700"/>
          </a:xfrm>
        </p:spPr>
        <p:txBody>
          <a:bodyPr/>
          <a:lstStyle/>
          <a:p>
            <a:pPr algn="ctr"/>
            <a:r>
              <a:rPr lang="en-US" dirty="0" smtClean="0"/>
              <a:t>Civic Center Act – </a:t>
            </a:r>
            <a:r>
              <a:rPr lang="en-US" dirty="0" smtClean="0">
                <a:solidFill>
                  <a:schemeClr val="tx1"/>
                </a:solidFill>
              </a:rPr>
              <a:t>MUSD Current Fee Structure</a:t>
            </a:r>
            <a:endParaRPr lang="en-US" dirty="0">
              <a:solidFill>
                <a:schemeClr val="tx1"/>
              </a:solidFill>
            </a:endParaRPr>
          </a:p>
        </p:txBody>
      </p:sp>
      <p:sp>
        <p:nvSpPr>
          <p:cNvPr id="3" name="Text Placeholder 2"/>
          <p:cNvSpPr>
            <a:spLocks noGrp="1"/>
          </p:cNvSpPr>
          <p:nvPr>
            <p:ph type="body" idx="1"/>
          </p:nvPr>
        </p:nvSpPr>
        <p:spPr>
          <a:xfrm>
            <a:off x="311700" y="632714"/>
            <a:ext cx="8520600" cy="3416400"/>
          </a:xfrm>
        </p:spPr>
        <p:txBody>
          <a:bodyPr/>
          <a:lstStyle/>
          <a:p>
            <a:pPr marL="114300" indent="0" fontAlgn="base">
              <a:buNone/>
            </a:pPr>
            <a:endParaRPr lang="en-US" dirty="0" smtClean="0">
              <a:solidFill>
                <a:schemeClr val="tx1"/>
              </a:solidFill>
            </a:endParaRPr>
          </a:p>
          <a:p>
            <a:pPr marL="114300" indent="0" fontAlgn="base">
              <a:buNone/>
            </a:pPr>
            <a:endParaRPr lang="en-US" dirty="0"/>
          </a:p>
          <a:p>
            <a:endParaRPr lang="en-US" dirty="0">
              <a:solidFill>
                <a:schemeClr val="tx1"/>
              </a:solidFill>
            </a:endParaRPr>
          </a:p>
        </p:txBody>
      </p:sp>
      <p:sp>
        <p:nvSpPr>
          <p:cNvPr id="4" name="Slide Number Placeholder 3"/>
          <p:cNvSpPr>
            <a:spLocks noGrp="1"/>
          </p:cNvSpPr>
          <p:nvPr>
            <p:ph type="sldNum" idx="12"/>
          </p:nvPr>
        </p:nvSpPr>
        <p:spPr>
          <a:xfrm>
            <a:off x="8595300" y="4749900"/>
            <a:ext cx="548700" cy="393600"/>
          </a:xfrm>
        </p:spPr>
        <p:txBody>
          <a:bodyPr/>
          <a:lstStyle/>
          <a:p>
            <a:pPr marL="0" lvl="0" indent="0" algn="r" rtl="0">
              <a:spcBef>
                <a:spcPts val="0"/>
              </a:spcBef>
              <a:spcAft>
                <a:spcPts val="0"/>
              </a:spcAft>
              <a:buNone/>
            </a:pPr>
            <a:fld id="{00000000-1234-1234-1234-123412341234}" type="slidenum">
              <a:rPr lang="en" smtClean="0">
                <a:solidFill>
                  <a:schemeClr val="bg1"/>
                </a:solidFill>
              </a:rPr>
              <a:t>9</a:t>
            </a:fld>
            <a:endParaRPr lang="en"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849828669"/>
              </p:ext>
            </p:extLst>
          </p:nvPr>
        </p:nvGraphicFramePr>
        <p:xfrm>
          <a:off x="349050" y="1259559"/>
          <a:ext cx="8520600" cy="2565400"/>
        </p:xfrm>
        <a:graphic>
          <a:graphicData uri="http://schemas.openxmlformats.org/drawingml/2006/table">
            <a:tbl>
              <a:tblPr firstRow="1" bandRow="1">
                <a:tableStyleId>{2D5ABB26-0587-4C30-8999-92F81FD0307C}</a:tableStyleId>
              </a:tblPr>
              <a:tblGrid>
                <a:gridCol w="2840200"/>
                <a:gridCol w="2840200"/>
                <a:gridCol w="2840200"/>
              </a:tblGrid>
              <a:tr h="370840">
                <a:tc>
                  <a:txBody>
                    <a:bodyPr/>
                    <a:lstStyle/>
                    <a:p>
                      <a:pPr algn="ctr"/>
                      <a:r>
                        <a:rPr lang="en-US" b="1" dirty="0" smtClean="0"/>
                        <a:t>Category</a:t>
                      </a:r>
                      <a:endParaRPr lang="en-US" b="1" dirty="0"/>
                    </a:p>
                  </a:txBody>
                  <a:tcPr/>
                </a:tc>
                <a:tc>
                  <a:txBody>
                    <a:bodyPr/>
                    <a:lstStyle/>
                    <a:p>
                      <a:pPr algn="ctr"/>
                      <a:r>
                        <a:rPr lang="en-US" b="1" dirty="0" smtClean="0"/>
                        <a:t>Example</a:t>
                      </a:r>
                      <a:r>
                        <a:rPr lang="en-US" b="1" baseline="0" dirty="0" smtClean="0"/>
                        <a:t> Facility</a:t>
                      </a:r>
                      <a:endParaRPr lang="en-US" b="1" dirty="0"/>
                    </a:p>
                  </a:txBody>
                  <a:tcPr/>
                </a:tc>
                <a:tc>
                  <a:txBody>
                    <a:bodyPr/>
                    <a:lstStyle/>
                    <a:p>
                      <a:pPr algn="ctr"/>
                      <a:r>
                        <a:rPr lang="en-US" b="1" dirty="0" smtClean="0"/>
                        <a:t>Amount Charged </a:t>
                      </a:r>
                      <a:endParaRPr lang="en-US" b="1" dirty="0"/>
                    </a:p>
                  </a:txBody>
                  <a:tcPr/>
                </a:tc>
              </a:tr>
              <a:tr h="370840">
                <a:tc>
                  <a:txBody>
                    <a:bodyPr/>
                    <a:lstStyle/>
                    <a:p>
                      <a:pPr algn="ctr"/>
                      <a:r>
                        <a:rPr lang="en-US" dirty="0" smtClean="0">
                          <a:solidFill>
                            <a:srgbClr val="0070C0"/>
                          </a:solidFill>
                        </a:rPr>
                        <a:t>Category 1 </a:t>
                      </a:r>
                    </a:p>
                    <a:p>
                      <a:r>
                        <a:rPr lang="en-US" dirty="0" smtClean="0">
                          <a:solidFill>
                            <a:schemeClr val="bg2"/>
                          </a:solidFill>
                        </a:rPr>
                        <a:t>(public or educational meetings and/or</a:t>
                      </a:r>
                      <a:r>
                        <a:rPr lang="en-US" baseline="0" dirty="0" smtClean="0">
                          <a:solidFill>
                            <a:schemeClr val="bg2"/>
                          </a:solidFill>
                        </a:rPr>
                        <a:t> community youth center)</a:t>
                      </a:r>
                      <a:endParaRPr lang="en-US" dirty="0">
                        <a:solidFill>
                          <a:schemeClr val="bg2"/>
                        </a:solidFill>
                      </a:endParaRPr>
                    </a:p>
                  </a:txBody>
                  <a:tcPr anchor="ctr"/>
                </a:tc>
                <a:tc>
                  <a:txBody>
                    <a:bodyPr/>
                    <a:lstStyle/>
                    <a:p>
                      <a:pPr algn="ctr"/>
                      <a:r>
                        <a:rPr lang="en-US" dirty="0" smtClean="0"/>
                        <a:t>Multi-Purpose Room </a:t>
                      </a:r>
                    </a:p>
                    <a:p>
                      <a:pPr algn="ctr"/>
                      <a:r>
                        <a:rPr lang="en-US" dirty="0" smtClean="0"/>
                        <a:t>(MPR)</a:t>
                      </a:r>
                      <a:endParaRPr lang="en-US" dirty="0"/>
                    </a:p>
                  </a:txBody>
                  <a:tcPr/>
                </a:tc>
                <a:tc>
                  <a:txBody>
                    <a:bodyPr/>
                    <a:lstStyle/>
                    <a:p>
                      <a:pPr algn="ctr"/>
                      <a:r>
                        <a:rPr lang="en-US" dirty="0" smtClean="0"/>
                        <a:t>Free</a:t>
                      </a:r>
                      <a:endParaRPr lang="en-US" dirty="0"/>
                    </a:p>
                  </a:txBody>
                  <a:tcPr/>
                </a:tc>
              </a:tr>
              <a:tr h="370840">
                <a:tc>
                  <a:txBody>
                    <a:bodyPr/>
                    <a:lstStyle/>
                    <a:p>
                      <a:pPr algn="ctr"/>
                      <a:r>
                        <a:rPr lang="en-US" dirty="0" smtClean="0">
                          <a:solidFill>
                            <a:srgbClr val="FF0000"/>
                          </a:solidFill>
                        </a:rPr>
                        <a:t>Category</a:t>
                      </a:r>
                      <a:r>
                        <a:rPr lang="en-US" baseline="0" dirty="0" smtClean="0">
                          <a:solidFill>
                            <a:srgbClr val="FF0000"/>
                          </a:solidFill>
                        </a:rPr>
                        <a:t> 2</a:t>
                      </a:r>
                    </a:p>
                    <a:p>
                      <a:r>
                        <a:rPr lang="en-US" baseline="0" dirty="0" smtClean="0">
                          <a:solidFill>
                            <a:schemeClr val="bg2"/>
                          </a:solidFill>
                        </a:rPr>
                        <a:t>(AYSO, Church, etc.)</a:t>
                      </a:r>
                      <a:endParaRPr lang="en-US" dirty="0">
                        <a:solidFill>
                          <a:schemeClr val="bg2"/>
                        </a:solidFill>
                      </a:endParaRPr>
                    </a:p>
                  </a:txBody>
                  <a:tcPr anchor="ctr"/>
                </a:tc>
                <a:tc>
                  <a:txBody>
                    <a:bodyPr/>
                    <a:lstStyle/>
                    <a:p>
                      <a:pPr algn="ctr"/>
                      <a:r>
                        <a:rPr lang="en-US" dirty="0" smtClean="0"/>
                        <a:t>Multi-Purpose Room </a:t>
                      </a:r>
                    </a:p>
                    <a:p>
                      <a:pPr algn="ctr"/>
                      <a:r>
                        <a:rPr lang="en-US" dirty="0" smtClean="0"/>
                        <a:t>(MPR)</a:t>
                      </a:r>
                    </a:p>
                    <a:p>
                      <a:endParaRPr lang="en-US" dirty="0"/>
                    </a:p>
                  </a:txBody>
                  <a:tcPr/>
                </a:tc>
                <a:tc>
                  <a:txBody>
                    <a:bodyPr/>
                    <a:lstStyle/>
                    <a:p>
                      <a:pPr algn="ctr"/>
                      <a:r>
                        <a:rPr lang="en-US" dirty="0" smtClean="0"/>
                        <a:t>$$</a:t>
                      </a:r>
                      <a:endParaRPr lang="en-US" dirty="0"/>
                    </a:p>
                  </a:txBody>
                  <a:tcPr/>
                </a:tc>
              </a:tr>
              <a:tr h="370840">
                <a:tc>
                  <a:txBody>
                    <a:bodyPr/>
                    <a:lstStyle/>
                    <a:p>
                      <a:pPr algn="ctr"/>
                      <a:r>
                        <a:rPr lang="en-US" dirty="0" smtClean="0">
                          <a:solidFill>
                            <a:srgbClr val="00B050"/>
                          </a:solidFill>
                        </a:rPr>
                        <a:t>Category 3</a:t>
                      </a:r>
                    </a:p>
                    <a:p>
                      <a:r>
                        <a:rPr lang="en-US" dirty="0" smtClean="0">
                          <a:solidFill>
                            <a:schemeClr val="bg2"/>
                          </a:solidFill>
                        </a:rPr>
                        <a:t>(Adult League Sport w/</a:t>
                      </a:r>
                      <a:r>
                        <a:rPr lang="en-US" baseline="0" dirty="0" smtClean="0">
                          <a:solidFill>
                            <a:schemeClr val="bg2"/>
                          </a:solidFill>
                        </a:rPr>
                        <a:t> door charge)</a:t>
                      </a:r>
                      <a:endParaRPr lang="en-US" dirty="0">
                        <a:solidFill>
                          <a:schemeClr val="bg2"/>
                        </a:solidFill>
                      </a:endParaRPr>
                    </a:p>
                  </a:txBody>
                  <a:tcPr anchor="ctr"/>
                </a:tc>
                <a:tc>
                  <a:txBody>
                    <a:bodyPr/>
                    <a:lstStyle/>
                    <a:p>
                      <a:pPr algn="ctr"/>
                      <a:r>
                        <a:rPr lang="en-US" dirty="0" smtClean="0"/>
                        <a:t>Multi-Purpose Room </a:t>
                      </a:r>
                    </a:p>
                    <a:p>
                      <a:pPr algn="ctr"/>
                      <a:r>
                        <a:rPr lang="en-US" dirty="0" smtClean="0"/>
                        <a:t>(MPR)</a:t>
                      </a:r>
                    </a:p>
                    <a:p>
                      <a:endParaRPr lang="en-US" dirty="0"/>
                    </a:p>
                  </a:txBody>
                  <a:tcPr/>
                </a:tc>
                <a:tc>
                  <a:txBody>
                    <a:bodyPr/>
                    <a:lstStyle/>
                    <a:p>
                      <a:pPr algn="ctr"/>
                      <a:r>
                        <a:rPr lang="en-US" dirty="0" smtClean="0"/>
                        <a:t>$$$</a:t>
                      </a:r>
                      <a:endParaRPr lang="en-US" dirty="0"/>
                    </a:p>
                  </a:txBody>
                  <a:tcPr/>
                </a:tc>
              </a:tr>
            </a:tbl>
          </a:graphicData>
        </a:graphic>
      </p:graphicFrame>
    </p:spTree>
    <p:extLst>
      <p:ext uri="{BB962C8B-B14F-4D97-AF65-F5344CB8AC3E}">
        <p14:creationId xmlns:p14="http://schemas.microsoft.com/office/powerpoint/2010/main" val="3999766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Menifee USD">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14449</TotalTime>
  <Words>779</Words>
  <Application>Microsoft Office PowerPoint</Application>
  <PresentationFormat>On-screen Show (16:9)</PresentationFormat>
  <Paragraphs>110</Paragraphs>
  <Slides>11</Slides>
  <Notes>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Menifee USD</vt:lpstr>
      <vt:lpstr>Facilities Use: Civic Center Act</vt:lpstr>
      <vt:lpstr>Civic Center Act – General Information</vt:lpstr>
      <vt:lpstr>Civic Center Act – Category 1</vt:lpstr>
      <vt:lpstr>Civic Center Act – Category 2</vt:lpstr>
      <vt:lpstr>Civic Center Act – Category 2</vt:lpstr>
      <vt:lpstr>Civic Center Act – Category 3</vt:lpstr>
      <vt:lpstr>Civic Center Act:  Definitions</vt:lpstr>
      <vt:lpstr>Civic Center Act – Board Policy 1330</vt:lpstr>
      <vt:lpstr>Civic Center Act – MUSD Current Fee Structure</vt:lpstr>
      <vt:lpstr>Civic Center Act – MUSD Future Fee Structure</vt:lpstr>
      <vt:lpstr>Questions / Comments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MUSD</dc:title>
  <dc:creator>Borth, Ambur</dc:creator>
  <cp:lastModifiedBy>Cadmus, Betti</cp:lastModifiedBy>
  <cp:revision>65</cp:revision>
  <cp:lastPrinted>2019-05-28T20:24:57Z</cp:lastPrinted>
  <dcterms:modified xsi:type="dcterms:W3CDTF">2019-05-29T19:30:14Z</dcterms:modified>
</cp:coreProperties>
</file>