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900" r:id="rId1"/>
  </p:sldMasterIdLst>
  <p:notesMasterIdLst>
    <p:notesMasterId r:id="rId12"/>
  </p:notesMasterIdLst>
  <p:handoutMasterIdLst>
    <p:handoutMasterId r:id="rId13"/>
  </p:handoutMasterIdLst>
  <p:sldIdLst>
    <p:sldId id="282" r:id="rId2"/>
    <p:sldId id="263" r:id="rId3"/>
    <p:sldId id="258" r:id="rId4"/>
    <p:sldId id="279" r:id="rId5"/>
    <p:sldId id="281" r:id="rId6"/>
    <p:sldId id="276" r:id="rId7"/>
    <p:sldId id="280" r:id="rId8"/>
    <p:sldId id="278" r:id="rId9"/>
    <p:sldId id="283" r:id="rId10"/>
    <p:sldId id="284" r:id="rId11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1" autoAdjust="0"/>
    <p:restoredTop sz="83721" autoAdjust="0"/>
  </p:normalViewPr>
  <p:slideViewPr>
    <p:cSldViewPr snapToGrid="0">
      <p:cViewPr varScale="1">
        <p:scale>
          <a:sx n="96" d="100"/>
          <a:sy n="96" d="100"/>
        </p:scale>
        <p:origin x="112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016692-1CE0-4E54-BCD8-2E64A21F9048}" type="datetimeFigureOut">
              <a:rPr lang="en-US" smtClean="0"/>
              <a:t>5/24/2019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F38B6C-E6AD-46DF-BECF-11552AB1F0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025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658F07-5CB2-44D1-878A-4646D3FA3911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61D29D-5F84-4B6C-9A78-433C6FD435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890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61D29D-5F84-4B6C-9A78-433C6FD4357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4459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61D29D-5F84-4B6C-9A78-433C6FD4357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789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C7DA1-410E-4F58-A7C6-269DFFF60F07}" type="datetime1">
              <a:rPr lang="en-US" smtClean="0"/>
              <a:t>5/24/2019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393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41EC2-63CA-4D3B-9AF5-383B9EBF52BA}" type="datetime1">
              <a:rPr lang="en-US" smtClean="0"/>
              <a:t>5/24/2019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614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ABBBE-40BE-403A-9DAF-BC81D92F0364}" type="datetime1">
              <a:rPr lang="en-US" smtClean="0"/>
              <a:t>5/24/2019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359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5ABBF-BECD-4577-9407-DCEE9899847D}" type="datetime1">
              <a:rPr lang="en-US" smtClean="0"/>
              <a:t>5/24/2019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354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E635F-B53D-42CC-B448-D5C730A0076E}" type="datetime1">
              <a:rPr lang="en-US" smtClean="0"/>
              <a:t>5/24/2019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920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F05ED-6F9A-4E18-8056-7338B5E2B421}" type="datetime1">
              <a:rPr lang="en-US" smtClean="0"/>
              <a:t>5/24/2019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018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41BA3-A595-43A7-A2B9-858B82C330CC}" type="datetime1">
              <a:rPr lang="en-US" smtClean="0"/>
              <a:t>5/24/2019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31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8B1B8-3E16-47F4-AE37-009B321BA77E}" type="datetime1">
              <a:rPr lang="en-US" smtClean="0"/>
              <a:t>5/24/2019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473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86AEA-F45D-4A72-A177-F7FC4FDC8DE6}" type="datetime1">
              <a:rPr lang="en-US" smtClean="0"/>
              <a:t>5/24/2019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199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00798-BDA9-45DF-8F76-40E71B22BEA6}" type="datetime1">
              <a:rPr lang="en-US" smtClean="0"/>
              <a:t>5/24/2019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167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FEC13-F1A2-4236-A2F0-7972FC43B5EB}" type="datetime1">
              <a:rPr lang="en-US" smtClean="0"/>
              <a:t>5/24/2019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447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DD0EFA7-5C81-4FAC-B073-39C02CCA7DCB}" type="datetime1">
              <a:rPr lang="en-US" smtClean="0"/>
              <a:t>5/24/2019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31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1812500"/>
          </a:xfrm>
        </p:spPr>
        <p:txBody>
          <a:bodyPr/>
          <a:lstStyle/>
          <a:p>
            <a:r>
              <a:rPr lang="en-US" dirty="0" smtClean="0"/>
              <a:t>AB1200 Fiscal Oversight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100015" y="3220278"/>
            <a:ext cx="7315200" cy="2364368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 smtClean="0"/>
              <a:t>James Whittington, CPA, CFE</a:t>
            </a:r>
          </a:p>
          <a:p>
            <a:r>
              <a:rPr lang="en-US" dirty="0" smtClean="0"/>
              <a:t>Executive Director, District Fiscal Services</a:t>
            </a:r>
          </a:p>
          <a:p>
            <a:r>
              <a:rPr lang="en-US" dirty="0" smtClean="0"/>
              <a:t>Riverside County Office of Education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137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080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County Superintendent’s Fiscal Oversight Responsibilities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Three ongoing statutory requirements: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sz="2000" b="1" dirty="0" smtClean="0"/>
              <a:t>Review</a:t>
            </a:r>
          </a:p>
          <a:p>
            <a:pPr lvl="1"/>
            <a:endParaRPr lang="en-US" sz="2000" b="1" dirty="0" smtClean="0"/>
          </a:p>
          <a:p>
            <a:pPr lvl="1"/>
            <a:r>
              <a:rPr lang="en-US" sz="2000" b="1" dirty="0" smtClean="0"/>
              <a:t>Approve</a:t>
            </a:r>
          </a:p>
          <a:p>
            <a:pPr lvl="1"/>
            <a:endParaRPr lang="en-US" sz="2000" b="1" dirty="0" smtClean="0"/>
          </a:p>
          <a:p>
            <a:pPr lvl="1"/>
            <a:r>
              <a:rPr lang="en-US" sz="2000" b="1" dirty="0" smtClean="0"/>
              <a:t>Monitor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b="1" dirty="0" smtClean="0"/>
              <a:t>Goal: </a:t>
            </a:r>
            <a:r>
              <a:rPr lang="en-US" dirty="0" smtClean="0"/>
              <a:t>To assist districts in maintaining fiscal stability through a conservative, pro-active, early intervention system.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03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Areas of </a:t>
            </a:r>
            <a:br>
              <a:rPr lang="en-US" dirty="0" smtClean="0"/>
            </a:br>
            <a:r>
              <a:rPr lang="en-US" dirty="0" smtClean="0"/>
              <a:t>Fiscal Oversight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Approval of district’s budget and LCAP</a:t>
            </a:r>
          </a:p>
          <a:p>
            <a:r>
              <a:rPr lang="en-US" dirty="0" smtClean="0"/>
              <a:t>Review of district’s first and second interim reports</a:t>
            </a:r>
          </a:p>
          <a:p>
            <a:r>
              <a:rPr lang="en-US" dirty="0" smtClean="0"/>
              <a:t>Review of collective bargaining agreements/compensation agreements</a:t>
            </a:r>
          </a:p>
          <a:p>
            <a:r>
              <a:rPr lang="en-US" dirty="0" smtClean="0"/>
              <a:t>Certification that repayment is probable on non-voter approved debt issued by districts in qualified status</a:t>
            </a:r>
          </a:p>
          <a:p>
            <a:r>
              <a:rPr lang="en-US" dirty="0" smtClean="0"/>
              <a:t>At any time, the County Superintendent may issue a lack of going concern notice </a:t>
            </a:r>
          </a:p>
          <a:p>
            <a:r>
              <a:rPr lang="en-US" dirty="0" smtClean="0"/>
              <a:t>Review and investigate any allegations or suspicions of fraud or misappropriation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05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Interim Certifications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Interim reports require a three-year (current plus two) review window.</a:t>
            </a:r>
          </a:p>
          <a:p>
            <a:r>
              <a:rPr lang="en-US" dirty="0" smtClean="0"/>
              <a:t>Based on current projections:</a:t>
            </a:r>
          </a:p>
          <a:p>
            <a:pPr lvl="1"/>
            <a:r>
              <a:rPr lang="en-US" dirty="0" smtClean="0"/>
              <a:t>Positive – district will meet its financial obligations for the current and subsequent two fiscal years.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Qualified – district </a:t>
            </a:r>
            <a:r>
              <a:rPr lang="en-US" b="1" u="sng" dirty="0" smtClean="0"/>
              <a:t>may not </a:t>
            </a:r>
            <a:r>
              <a:rPr lang="en-US" dirty="0" smtClean="0"/>
              <a:t>meet its financial obligations for the current or two subsequent fiscal years.</a:t>
            </a:r>
            <a:endParaRPr lang="en-US" b="1" u="sng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Negative – district will be unable to meet its financial obligations for the remainder of the fiscal year or the subsequent fiscal year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County Superintendent confirms or changes certification at each reporting period and communicates this in writing to the board.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EC 42131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323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County Superintendent must concur that the budget appears reasonable, which places an emphasis on assumption review.</a:t>
            </a:r>
          </a:p>
          <a:p>
            <a:r>
              <a:rPr lang="en-US" dirty="0" smtClean="0"/>
              <a:t>We focus on the reasonableness of assumptions used and contingency plans.</a:t>
            </a:r>
          </a:p>
          <a:p>
            <a:r>
              <a:rPr lang="en-US" dirty="0" smtClean="0"/>
              <a:t>County Superintendent takes a conservative approach to both revenue and expenditure assumption </a:t>
            </a:r>
            <a:r>
              <a:rPr lang="en-US" dirty="0" smtClean="0"/>
              <a:t>review.</a:t>
            </a:r>
            <a:endParaRPr lang="en-US" dirty="0" smtClean="0"/>
          </a:p>
          <a:p>
            <a:pPr lvl="1"/>
            <a:r>
              <a:rPr lang="en-US" dirty="0" smtClean="0"/>
              <a:t>Revenues: contingency plans for any deviation from conservative (DOF) assumptions, if revenues fail to materialize</a:t>
            </a:r>
          </a:p>
          <a:p>
            <a:pPr lvl="1"/>
            <a:r>
              <a:rPr lang="en-US" dirty="0" smtClean="0"/>
              <a:t>Expenditures: board action/commitment for large expenditure reductions in future years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srgbClr val="40BAD2"/>
                </a:solidFill>
              </a:rPr>
              <a:pPr/>
              <a:t>5</a:t>
            </a:fld>
            <a:endParaRPr lang="en-US" dirty="0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425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Review of the </a:t>
            </a:r>
            <a:r>
              <a:rPr lang="en-US" dirty="0" smtClean="0">
                <a:solidFill>
                  <a:srgbClr val="00B050"/>
                </a:solidFill>
              </a:rPr>
              <a:t>direction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B050"/>
                </a:solidFill>
              </a:rPr>
              <a:t>size</a:t>
            </a:r>
            <a:r>
              <a:rPr lang="en-US" dirty="0" smtClean="0"/>
              <a:t> of movements associated with quantitative variables within the district. </a:t>
            </a:r>
          </a:p>
          <a:p>
            <a:r>
              <a:rPr lang="en-US" dirty="0" smtClean="0"/>
              <a:t>Just because your district certifies “positive” does not mean you have positive trends.</a:t>
            </a:r>
          </a:p>
          <a:p>
            <a:r>
              <a:rPr lang="en-US" dirty="0" smtClean="0"/>
              <a:t>Not </a:t>
            </a:r>
            <a:r>
              <a:rPr lang="en-US" dirty="0"/>
              <a:t>all </a:t>
            </a:r>
            <a:r>
              <a:rPr lang="en-US" dirty="0" smtClean="0"/>
              <a:t>“positive</a:t>
            </a:r>
            <a:r>
              <a:rPr lang="en-US" dirty="0"/>
              <a:t>” districts are equally healthy</a:t>
            </a:r>
            <a:r>
              <a:rPr lang="en-US" dirty="0" smtClean="0"/>
              <a:t>.</a:t>
            </a:r>
          </a:p>
          <a:p>
            <a:r>
              <a:rPr lang="en-US" dirty="0"/>
              <a:t>Trend analysis provides a means to analyze </a:t>
            </a:r>
            <a:r>
              <a:rPr lang="en-US" dirty="0" smtClean="0"/>
              <a:t>data </a:t>
            </a:r>
            <a:r>
              <a:rPr lang="en-US" dirty="0"/>
              <a:t>over a period of time by focusing on the change in </a:t>
            </a:r>
            <a:r>
              <a:rPr lang="en-US" dirty="0" smtClean="0"/>
              <a:t>areas like revenue, expenditures, fund balance and enrollment/average </a:t>
            </a:r>
            <a:r>
              <a:rPr lang="en-US" dirty="0"/>
              <a:t>d</a:t>
            </a:r>
            <a:r>
              <a:rPr lang="en-US" dirty="0" smtClean="0"/>
              <a:t>aily attendance (ADA). </a:t>
            </a:r>
          </a:p>
          <a:p>
            <a:r>
              <a:rPr lang="en-US" dirty="0" smtClean="0"/>
              <a:t>Certain trends are expected to be correlated.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srgbClr val="40BAD2"/>
                </a:solidFill>
              </a:rPr>
              <a:pPr/>
              <a:t>6</a:t>
            </a:fld>
            <a:endParaRPr lang="en-US" dirty="0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74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Unrestricted </a:t>
            </a:r>
            <a:r>
              <a:rPr lang="en-US" dirty="0" smtClean="0"/>
              <a:t>General Fund reserve levels and trend</a:t>
            </a:r>
          </a:p>
          <a:p>
            <a:r>
              <a:rPr lang="en-US" dirty="0" smtClean="0"/>
              <a:t>Ability to implement planned budget reductions</a:t>
            </a:r>
          </a:p>
          <a:p>
            <a:r>
              <a:rPr lang="en-US" dirty="0" smtClean="0"/>
              <a:t>FCMAT indicators (quantitative and qualitative)</a:t>
            </a:r>
          </a:p>
          <a:p>
            <a:r>
              <a:rPr lang="en-US" dirty="0" smtClean="0"/>
              <a:t>Significant control </a:t>
            </a:r>
            <a:r>
              <a:rPr lang="en-US" dirty="0"/>
              <a:t>s</a:t>
            </a:r>
            <a:r>
              <a:rPr lang="en-US" dirty="0" smtClean="0"/>
              <a:t>ystems</a:t>
            </a:r>
          </a:p>
          <a:p>
            <a:r>
              <a:rPr lang="en-US" dirty="0" smtClean="0"/>
              <a:t>Negotiated settlements</a:t>
            </a:r>
          </a:p>
          <a:p>
            <a:r>
              <a:rPr lang="en-US" dirty="0" smtClean="0"/>
              <a:t>Enrollment trend/capture </a:t>
            </a:r>
            <a:r>
              <a:rPr lang="en-US" dirty="0"/>
              <a:t>r</a:t>
            </a:r>
            <a:r>
              <a:rPr lang="en-US" dirty="0" smtClean="0"/>
              <a:t>ate</a:t>
            </a:r>
          </a:p>
          <a:p>
            <a:r>
              <a:rPr lang="en-US" dirty="0" smtClean="0"/>
              <a:t>Program changes</a:t>
            </a:r>
          </a:p>
          <a:p>
            <a:r>
              <a:rPr lang="en-US" dirty="0" smtClean="0"/>
              <a:t>Contributions to existing programs</a:t>
            </a:r>
          </a:p>
          <a:p>
            <a:r>
              <a:rPr lang="en-US" dirty="0" smtClean="0"/>
              <a:t>Known, fiscally significant subsequent </a:t>
            </a:r>
            <a:r>
              <a:rPr lang="en-US" dirty="0" smtClean="0"/>
              <a:t>events</a:t>
            </a:r>
          </a:p>
          <a:p>
            <a:r>
              <a:rPr lang="en-US" dirty="0"/>
              <a:t>Understanding of district budget </a:t>
            </a:r>
            <a:r>
              <a:rPr lang="en-US" dirty="0" smtClean="0"/>
              <a:t>environment/style</a:t>
            </a:r>
            <a:endParaRPr lang="en-US" dirty="0" smtClean="0"/>
          </a:p>
          <a:p>
            <a:r>
              <a:rPr lang="en-US" dirty="0" smtClean="0"/>
              <a:t>Cash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925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budget crisis will often lead to a cash flow crisis, but a cash flow crisis can occur in the absence of a budget crisis.</a:t>
            </a:r>
          </a:p>
          <a:p>
            <a:r>
              <a:rPr lang="en-US" dirty="0" smtClean="0"/>
              <a:t>Cash </a:t>
            </a:r>
            <a:r>
              <a:rPr lang="en-US" dirty="0"/>
              <a:t>flow is the most critical aspect of </a:t>
            </a:r>
            <a:r>
              <a:rPr lang="en-US" dirty="0" smtClean="0"/>
              <a:t>school district </a:t>
            </a:r>
            <a:r>
              <a:rPr lang="en-US" dirty="0"/>
              <a:t>financial planning and </a:t>
            </a:r>
            <a:r>
              <a:rPr lang="en-US" dirty="0" smtClean="0"/>
              <a:t>budgeting.</a:t>
            </a:r>
          </a:p>
          <a:p>
            <a:r>
              <a:rPr lang="en-US" dirty="0" smtClean="0"/>
              <a:t>Districts most often get into fiscal trouble from a lack of cash.</a:t>
            </a:r>
          </a:p>
          <a:p>
            <a:r>
              <a:rPr lang="en-US" dirty="0" smtClean="0"/>
              <a:t>Cash flow solutions take time to implement.   Important to have a plan that identifies any internal or external solutions.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solidFill>
                  <a:srgbClr val="40BAD2"/>
                </a:solidFill>
              </a:rPr>
              <a:pPr/>
              <a:t>8</a:t>
            </a:fld>
            <a:endParaRPr lang="en-US" dirty="0">
              <a:solidFill>
                <a:srgbClr val="40BAD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52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Menifee Union School District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Significant concerns noted at Second Interim budget review:</a:t>
            </a:r>
          </a:p>
          <a:p>
            <a:r>
              <a:rPr lang="en-US" dirty="0" smtClean="0"/>
              <a:t>Unrestricted General Fund operating deficit</a:t>
            </a:r>
          </a:p>
          <a:p>
            <a:r>
              <a:rPr lang="en-US" dirty="0" smtClean="0"/>
              <a:t>Cash – district relies on temporary borrowing from other funds</a:t>
            </a:r>
          </a:p>
          <a:p>
            <a:pPr lvl="1"/>
            <a:r>
              <a:rPr lang="en-US" dirty="0" smtClean="0"/>
              <a:t>Typical for growing district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Additional concern areas:</a:t>
            </a:r>
          </a:p>
          <a:p>
            <a:r>
              <a:rPr lang="en-US" dirty="0" smtClean="0"/>
              <a:t>Enrollment growth projected at 3%</a:t>
            </a:r>
          </a:p>
          <a:p>
            <a:pPr lvl="1"/>
            <a:r>
              <a:rPr lang="en-US" dirty="0" smtClean="0"/>
              <a:t>Funding protection when declining, no advance of state funding</a:t>
            </a:r>
          </a:p>
          <a:p>
            <a:pPr lvl="1"/>
            <a:r>
              <a:rPr lang="en-US" dirty="0" smtClean="0"/>
              <a:t>Cash flow issue</a:t>
            </a:r>
          </a:p>
          <a:p>
            <a:pPr lvl="1"/>
            <a:r>
              <a:rPr lang="en-US" dirty="0" smtClean="0"/>
              <a:t>Planned enrollment vs. actual enrollment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112591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964</TotalTime>
  <Words>576</Words>
  <Application>Microsoft Office PowerPoint</Application>
  <PresentationFormat>Widescreen</PresentationFormat>
  <Paragraphs>86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Corbel</vt:lpstr>
      <vt:lpstr>Wingdings 2</vt:lpstr>
      <vt:lpstr>Frame</vt:lpstr>
      <vt:lpstr>AB1200 Fiscal Oversight</vt:lpstr>
      <vt:lpstr>County Superintendent’s Fiscal Oversight Responsibilities </vt:lpstr>
      <vt:lpstr>Key Areas of  Fiscal Oversight</vt:lpstr>
      <vt:lpstr>Interim Certifications</vt:lpstr>
      <vt:lpstr>Assumptions</vt:lpstr>
      <vt:lpstr>Trend Analysis</vt:lpstr>
      <vt:lpstr>Review Considerations</vt:lpstr>
      <vt:lpstr>Cash</vt:lpstr>
      <vt:lpstr>Menifee Union School District</vt:lpstr>
      <vt:lpstr>Questions</vt:lpstr>
    </vt:vector>
  </TitlesOfParts>
  <Company>Riverside County Office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District Superintendents’ Meeting</dc:title>
  <dc:creator>Cindy Young</dc:creator>
  <cp:lastModifiedBy>James Whittington</cp:lastModifiedBy>
  <cp:revision>59</cp:revision>
  <cp:lastPrinted>2019-05-24T22:01:48Z</cp:lastPrinted>
  <dcterms:created xsi:type="dcterms:W3CDTF">2017-10-30T17:48:09Z</dcterms:created>
  <dcterms:modified xsi:type="dcterms:W3CDTF">2019-05-24T22:45:34Z</dcterms:modified>
</cp:coreProperties>
</file>