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73" r:id="rId9"/>
    <p:sldId id="271" r:id="rId10"/>
  </p:sldIdLst>
  <p:sldSz cx="12192000" cy="6858000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7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184" y="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/>
          <a:lstStyle>
            <a:lvl1pPr algn="r">
              <a:defRPr sz="1100"/>
            </a:lvl1pPr>
          </a:lstStyle>
          <a:p>
            <a:fld id="{85BA723E-7043-40C6-B22B-DBE6D645AFAA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5730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184" y="875730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 anchor="b"/>
          <a:lstStyle>
            <a:lvl1pPr algn="r">
              <a:defRPr sz="1100"/>
            </a:lvl1pPr>
          </a:lstStyle>
          <a:p>
            <a:fld id="{4BDD7357-7C2B-497E-B137-827459D50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2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184" y="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/>
          <a:lstStyle>
            <a:lvl1pPr algn="r">
              <a:defRPr sz="1100"/>
            </a:lvl1pPr>
          </a:lstStyle>
          <a:p>
            <a:fld id="{251C9DDD-6116-49F9-8309-0993528DB52A}" type="datetimeFigureOut">
              <a:rPr lang="en-US" smtClean="0"/>
              <a:t>5/28/2019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1152525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0" tIns="45279" rIns="90560" bIns="452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050" y="4436907"/>
            <a:ext cx="5546104" cy="3630768"/>
          </a:xfrm>
          <a:prstGeom prst="rect">
            <a:avLst/>
          </a:prstGeom>
        </p:spPr>
        <p:txBody>
          <a:bodyPr vert="horz" lIns="90560" tIns="45279" rIns="90560" bIns="452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5730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184" y="8757302"/>
            <a:ext cx="3005448" cy="462899"/>
          </a:xfrm>
          <a:prstGeom prst="rect">
            <a:avLst/>
          </a:prstGeom>
        </p:spPr>
        <p:txBody>
          <a:bodyPr vert="horz" lIns="90560" tIns="45279" rIns="90560" bIns="45279" rtlCol="0" anchor="b"/>
          <a:lstStyle>
            <a:lvl1pPr algn="r">
              <a:defRPr sz="1100"/>
            </a:lvl1pPr>
          </a:lstStyle>
          <a:p>
            <a:fld id="{7AE53520-8F87-4599-A1E5-E9BC606E4C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64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24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799" indent="-16979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16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799" indent="-16979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50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799" indent="-16979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8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799" indent="-16979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57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799" indent="-16979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74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799" indent="-16979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7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53520-8F87-4599-A1E5-E9BC606E4C6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E9928-D508-4EFF-B21A-D788DA8C2F8B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53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5B13-8067-42C3-8257-8DC008C27ACD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1CD04-67DA-471D-B689-B5A021874783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2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A78E-766B-4EC6-A3C1-60E9860D834A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75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AC29-0B34-44E9-A0D7-2685555529A3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8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56D-9E56-4A4B-BBE3-F3115FC8A942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8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97E63-4995-4037-92AC-3FCC7D0D4E5F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7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530E6-7B60-4603-B590-28FD673FD88E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1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2428-AE3A-47E9-A251-B2360B5AF14C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6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EAE4-A01A-4892-AFA6-BAC92D34D0B1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8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FAE5-5D4C-4865-826E-2D6FCEFBA53E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9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3092-EF1E-40C8-B06F-074C7C06E178}" type="datetime1">
              <a:rPr lang="en-US" smtClean="0"/>
              <a:t>5/28/2019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93C1-95CF-4989-91E3-B188A83E3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83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9377"/>
            <a:ext cx="9144000" cy="101600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2018-19 Second Interim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0691" y="3140359"/>
            <a:ext cx="4701308" cy="1794163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March 12, 2019</a:t>
            </a:r>
          </a:p>
          <a:p>
            <a:r>
              <a:rPr lang="en-US" dirty="0" smtClean="0">
                <a:solidFill>
                  <a:srgbClr val="990000"/>
                </a:solidFill>
              </a:rPr>
              <a:t>Board Meeting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517" y="6185140"/>
            <a:ext cx="3994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990000"/>
                </a:solidFill>
              </a:rPr>
              <a:t>Gina </a:t>
            </a:r>
            <a:r>
              <a:rPr lang="en-US" sz="1200" dirty="0" err="1">
                <a:solidFill>
                  <a:srgbClr val="990000"/>
                </a:solidFill>
              </a:rPr>
              <a:t>Haddadin</a:t>
            </a:r>
            <a:endParaRPr lang="en-US" sz="1200" dirty="0">
              <a:solidFill>
                <a:srgbClr val="990000"/>
              </a:solidFill>
            </a:endParaRPr>
          </a:p>
          <a:p>
            <a:r>
              <a:rPr lang="en-US" sz="1200" dirty="0">
                <a:solidFill>
                  <a:srgbClr val="990000"/>
                </a:solidFill>
              </a:rPr>
              <a:t>8</a:t>
            </a:r>
            <a:r>
              <a:rPr lang="en-US" sz="1200" baseline="30000" dirty="0">
                <a:solidFill>
                  <a:srgbClr val="990000"/>
                </a:solidFill>
              </a:rPr>
              <a:t>th</a:t>
            </a:r>
            <a:r>
              <a:rPr lang="en-US" sz="1200" dirty="0">
                <a:solidFill>
                  <a:srgbClr val="990000"/>
                </a:solidFill>
              </a:rPr>
              <a:t> Grade, Mrs. Lents class</a:t>
            </a:r>
          </a:p>
          <a:p>
            <a:r>
              <a:rPr lang="en-US" sz="1200" dirty="0">
                <a:solidFill>
                  <a:srgbClr val="990000"/>
                </a:solidFill>
              </a:rPr>
              <a:t>Hans Christensen Middle School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911" y="1372910"/>
            <a:ext cx="3939693" cy="48122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8829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137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 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Requirements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410"/>
            <a:ext cx="10515600" cy="4889277"/>
          </a:xfrm>
        </p:spPr>
        <p:txBody>
          <a:bodyPr>
            <a:normAutofit/>
          </a:bodyPr>
          <a:lstStyle/>
          <a:p>
            <a:pPr marL="274320" indent="-256032">
              <a:defRPr/>
            </a:pPr>
            <a:endParaRPr lang="en-US" altLang="en-US" sz="2400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Education Code (EC) Sections 42130 and 42131 require a school district to submit two financial reports to its governing board during the fiscal year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 </a:t>
            </a:r>
            <a:r>
              <a:rPr lang="en-US" sz="2400" dirty="0" smtClean="0">
                <a:solidFill>
                  <a:schemeClr val="bg1"/>
                </a:solidFill>
              </a:rPr>
              <a:t>2018-19 Second Interim </a:t>
            </a:r>
            <a:r>
              <a:rPr lang="en-US" sz="2400" dirty="0">
                <a:solidFill>
                  <a:schemeClr val="bg1"/>
                </a:solidFill>
              </a:rPr>
              <a:t>Financial Report for the period ending </a:t>
            </a:r>
            <a:r>
              <a:rPr lang="en-US" sz="2400" dirty="0" smtClean="0">
                <a:solidFill>
                  <a:schemeClr val="bg1"/>
                </a:solidFill>
              </a:rPr>
              <a:t>January 31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smtClean="0">
                <a:solidFill>
                  <a:schemeClr val="bg1"/>
                </a:solidFill>
              </a:rPr>
              <a:t>2019, </a:t>
            </a:r>
            <a:r>
              <a:rPr lang="en-US" sz="2400" dirty="0">
                <a:solidFill>
                  <a:schemeClr val="bg1"/>
                </a:solidFill>
              </a:rPr>
              <a:t>is due to the Riverside County Office of Education (RCOE) by </a:t>
            </a:r>
            <a:r>
              <a:rPr lang="en-US" sz="2400" dirty="0" smtClean="0">
                <a:solidFill>
                  <a:schemeClr val="bg1"/>
                </a:solidFill>
              </a:rPr>
              <a:t>March 15, 2019</a:t>
            </a:r>
          </a:p>
          <a:p>
            <a:r>
              <a:rPr lang="en-US" sz="2400" dirty="0">
                <a:solidFill>
                  <a:schemeClr val="bg1"/>
                </a:solidFill>
              </a:rPr>
              <a:t>Certification of Financial Condition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Positive Certification:  </a:t>
            </a:r>
            <a:r>
              <a:rPr lang="en-US" dirty="0">
                <a:solidFill>
                  <a:schemeClr val="bg1"/>
                </a:solidFill>
              </a:rPr>
              <a:t>able to meet financial obligations for the current and subsequent two fiscal years</a:t>
            </a:r>
          </a:p>
          <a:p>
            <a:pPr marL="274320" indent="-256032">
              <a:defRPr/>
            </a:pPr>
            <a:r>
              <a:rPr lang="en-US" altLang="en-US" sz="2400" dirty="0" smtClean="0">
                <a:solidFill>
                  <a:schemeClr val="bg1"/>
                </a:solidFill>
              </a:rPr>
              <a:t>Multi-year Projections and Assumptions</a:t>
            </a:r>
            <a:endParaRPr lang="en-US" altLang="en-US" sz="2400" dirty="0">
              <a:solidFill>
                <a:schemeClr val="bg1"/>
              </a:solidFill>
            </a:endParaRPr>
          </a:p>
          <a:p>
            <a:pPr marL="274320" indent="-256032">
              <a:defRPr/>
            </a:pPr>
            <a:r>
              <a:rPr lang="en-US" altLang="en-US" sz="2400" dirty="0" smtClean="0">
                <a:solidFill>
                  <a:schemeClr val="bg1"/>
                </a:solidFill>
              </a:rPr>
              <a:t>Riverside County </a:t>
            </a:r>
            <a:r>
              <a:rPr lang="en-US" altLang="en-US" sz="2400" dirty="0">
                <a:solidFill>
                  <a:schemeClr val="bg1"/>
                </a:solidFill>
              </a:rPr>
              <a:t>Office of Education </a:t>
            </a:r>
            <a:r>
              <a:rPr lang="en-US" altLang="en-US" sz="2400" dirty="0" smtClean="0">
                <a:solidFill>
                  <a:schemeClr val="bg1"/>
                </a:solidFill>
              </a:rPr>
              <a:t>Gui</a:t>
            </a:r>
            <a:r>
              <a:rPr lang="en-US" alt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dance </a:t>
            </a:r>
            <a:r>
              <a:rPr lang="en-US" alt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and School Services of California Projections and Assumptions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60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137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 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Fiscal Challenges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410"/>
            <a:ext cx="10515600" cy="4889277"/>
          </a:xfrm>
        </p:spPr>
        <p:txBody>
          <a:bodyPr>
            <a:normAutofit/>
          </a:bodyPr>
          <a:lstStyle/>
          <a:p>
            <a:pPr marL="274320" indent="-256032">
              <a:defRPr/>
            </a:pPr>
            <a:endParaRPr lang="en-US" altLang="en-US" sz="3200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Operating cost increasing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STRS/PERS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Special </a:t>
            </a:r>
            <a:r>
              <a:rPr lang="en-US" dirty="0" smtClean="0">
                <a:solidFill>
                  <a:schemeClr val="bg1"/>
                </a:solidFill>
              </a:rPr>
              <a:t>Education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323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Revenue Assumptions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Routine Restricted Maintenance (RRMA) Contribution - $2,268,357</a:t>
            </a:r>
          </a:p>
          <a:p>
            <a:pPr lvl="1"/>
            <a:r>
              <a:rPr lang="en-US" dirty="0" smtClean="0"/>
              <a:t>Lottery - $140 per ADA (Unrestricted) and $41 per ADA (Restricted)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58941"/>
              </p:ext>
            </p:extLst>
          </p:nvPr>
        </p:nvGraphicFramePr>
        <p:xfrm>
          <a:off x="580549" y="1490781"/>
          <a:ext cx="11030899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2398"/>
                <a:gridCol w="804567"/>
                <a:gridCol w="480993"/>
                <a:gridCol w="438247"/>
                <a:gridCol w="919242"/>
                <a:gridCol w="919242"/>
                <a:gridCol w="459621"/>
                <a:gridCol w="459621"/>
                <a:gridCol w="919242"/>
                <a:gridCol w="919242"/>
                <a:gridCol w="459621"/>
                <a:gridCol w="459621"/>
                <a:gridCol w="91924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</a:t>
                      </a:r>
                      <a:endParaRPr lang="en-US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2018-19</a:t>
                      </a:r>
                      <a:endParaRPr lang="en-US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2019-20</a:t>
                      </a:r>
                      <a:endParaRPr lang="en-US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2020-21</a:t>
                      </a:r>
                      <a:endParaRPr lang="en-US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Funded</a:t>
                      </a:r>
                      <a:r>
                        <a:rPr lang="en-US" sz="1650" baseline="0" dirty="0" smtClean="0"/>
                        <a:t> ADA</a:t>
                      </a:r>
                      <a:endParaRPr lang="en-US" sz="165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10,005.51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10,304.79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10,613.16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Cost of Living Adjustment</a:t>
                      </a:r>
                      <a:endParaRPr lang="en-US" sz="165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3.70%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3.46%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2.86%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LCFF Gap Funding</a:t>
                      </a:r>
                      <a:endParaRPr lang="en-US" sz="165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100%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100%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100%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r>
                        <a:rPr lang="en-US" sz="1650" dirty="0" smtClean="0"/>
                        <a:t>Base</a:t>
                      </a:r>
                      <a:r>
                        <a:rPr lang="en-US" sz="1650" baseline="0" dirty="0" smtClean="0"/>
                        <a:t> Grant per ADA</a:t>
                      </a:r>
                      <a:endParaRPr lang="en-US" sz="1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TK-3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4-6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7-8</a:t>
                      </a:r>
                      <a:endParaRPr lang="en-US" sz="1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TK-3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4-6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7-8</a:t>
                      </a:r>
                      <a:endParaRPr lang="en-US" sz="1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TK-3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4-6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7-8</a:t>
                      </a:r>
                      <a:endParaRPr lang="en-US" sz="1650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$7,459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$7,571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$7,796</a:t>
                      </a:r>
                      <a:endParaRPr lang="en-US" sz="1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$7,717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$7,833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$8,066</a:t>
                      </a:r>
                      <a:endParaRPr lang="en-US" sz="16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$7,938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$8,057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$8,297</a:t>
                      </a:r>
                      <a:endParaRPr lang="en-US" sz="165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Grade Span Adjustment (TK-3)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$776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3,580,697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$803 per </a:t>
                      </a:r>
                    </a:p>
                    <a:p>
                      <a:pPr algn="r"/>
                      <a:r>
                        <a:rPr lang="en-US" sz="1650" dirty="0" smtClean="0"/>
                        <a:t>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3,825,901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$826 per </a:t>
                      </a:r>
                    </a:p>
                    <a:p>
                      <a:pPr algn="r"/>
                      <a:r>
                        <a:rPr lang="en-US" sz="1650" dirty="0" smtClean="0"/>
                        <a:t>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4,053,298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Supplemental</a:t>
                      </a:r>
                      <a:r>
                        <a:rPr lang="en-US" sz="1650" baseline="0" dirty="0" smtClean="0"/>
                        <a:t> Grant</a:t>
                      </a:r>
                      <a:endParaRPr lang="en-US" sz="165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7,502,295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8,037,159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8,416,161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Lottery – Unrestricted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$151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1,535,232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$151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1,578,003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$151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1,625,204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Lottery – Restricted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$53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538,856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$53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553,869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$53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570,436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Mandate Block Grant</a:t>
                      </a:r>
                      <a:endParaRPr lang="en-US" sz="16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$31.16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303,193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$31.96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319,776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$32.81 per ADA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338,100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Routine</a:t>
                      </a:r>
                      <a:r>
                        <a:rPr lang="en-US" sz="1650" baseline="0" dirty="0" smtClean="0"/>
                        <a:t> Restricted Maintenance</a:t>
                      </a:r>
                      <a:endParaRPr lang="en-US" sz="165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3,063,061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3,264,622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1650" dirty="0" smtClean="0"/>
                        <a:t>3,384,343</a:t>
                      </a:r>
                      <a:endParaRPr lang="en-US" sz="16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760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137"/>
            <a:ext cx="121920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Expenditure Assumptions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093" y="1815152"/>
            <a:ext cx="10515600" cy="4725205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Increase in staffing due to enrollment growth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Step and Column movement at 1.5%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Statutory Fringe Benefits</a:t>
            </a:r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– as required by RCOE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STRS and PERS as per current estimates</a:t>
            </a:r>
          </a:p>
          <a:p>
            <a:pPr marL="914400" lvl="2" indent="0">
              <a:buNone/>
            </a:pPr>
            <a:endParaRPr lang="en-US" sz="2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232"/>
              </p:ext>
            </p:extLst>
          </p:nvPr>
        </p:nvGraphicFramePr>
        <p:xfrm>
          <a:off x="1051631" y="4177754"/>
          <a:ext cx="10088737" cy="2286000"/>
        </p:xfrm>
        <a:graphic>
          <a:graphicData uri="http://schemas.openxmlformats.org/drawingml/2006/table">
            <a:tbl>
              <a:tblPr firstRow="1" bandRow="1">
                <a:solidFill>
                  <a:srgbClr val="FF0000"/>
                </a:solidFill>
                <a:tableStyleId>{5C22544A-7EE6-4342-B048-85BDC9FD1C3A}</a:tableStyleId>
              </a:tblPr>
              <a:tblGrid>
                <a:gridCol w="3025234"/>
                <a:gridCol w="815452"/>
                <a:gridCol w="1264962"/>
                <a:gridCol w="958550"/>
                <a:gridCol w="1508227"/>
                <a:gridCol w="988171"/>
                <a:gridCol w="1528141"/>
              </a:tblGrid>
              <a:tr h="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9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2018-19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58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CalSTRS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7,794,213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8,191,422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8,695,721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CalPERS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2,268,615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2,652,202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3,064,190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Estimated</a:t>
                      </a:r>
                      <a:r>
                        <a:rPr lang="en-US" sz="2000" b="1" baseline="0" dirty="0" smtClean="0"/>
                        <a:t> STRS and PERS</a:t>
                      </a:r>
                      <a:endParaRPr lang="en-US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10,062,828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10,843,624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11,759,911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Estimated Annual Increase</a:t>
                      </a:r>
                      <a:endParaRPr lang="en-US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1,797,259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780,796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916,287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56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30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 </a:t>
            </a:r>
            <a:r>
              <a:rPr lang="en-US" dirty="0">
                <a:solidFill>
                  <a:srgbClr val="990000"/>
                </a:solidFill>
              </a:rPr>
              <a:t/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Revenue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548223"/>
              </p:ext>
            </p:extLst>
          </p:nvPr>
        </p:nvGraphicFramePr>
        <p:xfrm>
          <a:off x="562446" y="3065747"/>
          <a:ext cx="1106710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990"/>
                <a:gridCol w="2614564"/>
                <a:gridCol w="2766777"/>
                <a:gridCol w="2766777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2018-19</a:t>
                      </a:r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2019-20</a:t>
                      </a:r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2020-21</a:t>
                      </a:r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LCFF/Revenue Limit Sources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87,048,495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92,789,614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98,188,252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Federal Revenues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4,295,101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3,762,924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3,762,924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Other State Revenues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9,817,058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6,967,864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7,049,955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Other Local Revenues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5,208,138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5,189,088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5,189,088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Transfers In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45,000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45,000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45,000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Revenues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106,413,792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108,754,490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114,235,219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54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82" y="32137"/>
            <a:ext cx="12110518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</a:t>
            </a:r>
            <a:r>
              <a:rPr lang="en-US" dirty="0">
                <a:solidFill>
                  <a:srgbClr val="990000"/>
                </a:solidFill>
              </a:rPr>
              <a:t/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Expense</a:t>
            </a:r>
            <a:endParaRPr lang="en-US" dirty="0">
              <a:solidFill>
                <a:srgbClr val="99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770480"/>
              </p:ext>
            </p:extLst>
          </p:nvPr>
        </p:nvGraphicFramePr>
        <p:xfrm>
          <a:off x="576027" y="2316944"/>
          <a:ext cx="11121428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0278"/>
                <a:gridCol w="2543348"/>
                <a:gridCol w="2438084"/>
                <a:gridCol w="2269718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2018-19</a:t>
                      </a:r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2019-20</a:t>
                      </a:r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2020-21</a:t>
                      </a:r>
                      <a:endParaRPr lang="en-US" sz="22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Certificated</a:t>
                      </a:r>
                      <a:r>
                        <a:rPr lang="en-US" sz="2200" baseline="0" dirty="0" smtClean="0"/>
                        <a:t> Salaries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48,440,143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50,429,851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52,698,367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Classified Salaries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14,540,826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15,258,829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15,588,040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Employee Benefits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24,791,864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26,530,010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28,261,569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Books and Supplies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5,118,161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4,229,352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4,000,853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Services and Other Operating Expense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11,299,654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10,539,436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10,527,575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Capital Outlay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 smtClean="0"/>
                        <a:t>344,130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 smtClean="0"/>
                        <a:t>125,663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 smtClean="0"/>
                        <a:t>112,142</a:t>
                      </a:r>
                      <a:endParaRPr lang="en-US" sz="2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 smtClean="0"/>
                        <a:t>Other Outgo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 smtClean="0"/>
                        <a:t>1,799,959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 smtClean="0"/>
                        <a:t>1,707,589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0" dirty="0" smtClean="0"/>
                        <a:t>1,622,877</a:t>
                      </a:r>
                      <a:endParaRPr lang="en-US" sz="2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106,334,737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108,820,730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112,811,423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43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088109" y="0"/>
            <a:ext cx="8079474" cy="12246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990000"/>
                </a:solidFill>
              </a:rPr>
              <a:t>2018-19 Second Interim 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MYP and Reserves</a:t>
            </a:r>
            <a:endParaRPr lang="en-US" dirty="0">
              <a:solidFill>
                <a:srgbClr val="990000"/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3" b="16961"/>
          <a:stretch/>
        </p:blipFill>
        <p:spPr bwMode="auto">
          <a:xfrm>
            <a:off x="81482" y="165218"/>
            <a:ext cx="2702661" cy="1059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545567"/>
              </p:ext>
            </p:extLst>
          </p:nvPr>
        </p:nvGraphicFramePr>
        <p:xfrm>
          <a:off x="881110" y="2051405"/>
          <a:ext cx="10327665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667"/>
                <a:gridCol w="1765925"/>
                <a:gridCol w="1953693"/>
                <a:gridCol w="1864889"/>
                <a:gridCol w="18944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</a:t>
                      </a:r>
                      <a:endParaRPr lang="en-US" sz="20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2017-18</a:t>
                      </a:r>
                      <a:endParaRPr lang="en-US" sz="20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2018-19</a:t>
                      </a:r>
                      <a:endParaRPr lang="en-US" sz="20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2019-20</a:t>
                      </a:r>
                      <a:endParaRPr lang="en-US" sz="20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2020-21</a:t>
                      </a:r>
                      <a:endParaRPr lang="en-US" sz="2000" dirty="0"/>
                    </a:p>
                  </a:txBody>
                  <a:tcPr>
                    <a:solidFill>
                      <a:srgbClr val="99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Beginning Fund Balance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9,433,422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8,253,187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8,332,241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8,266,001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 Change In Fund Balance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(1,180,235)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79,054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(66,241)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1,423,796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Ending Fund Balance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8,253,187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8,332,241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8,266,001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9,689,797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Non-spendable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5,000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5,000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5,000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5,000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Restricted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1,504,721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1,574,091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2,204,006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3,082,190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3% Required Reserve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2,959,012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3,190,042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3,264,622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3,384,343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Budget Contingency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3,784,454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3,563,108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2,792,373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/>
                        <a:t>3,218,264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Available Reserve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6.84%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6.35%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5.57%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5.85%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16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6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9377"/>
            <a:ext cx="9144000" cy="1016005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Questions / Comments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0691" y="3140359"/>
            <a:ext cx="4701308" cy="1794163"/>
          </a:xfrm>
        </p:spPr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Thank You!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517" y="6185140"/>
            <a:ext cx="3994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990000"/>
                </a:solidFill>
              </a:rPr>
              <a:t>Gina </a:t>
            </a:r>
            <a:r>
              <a:rPr lang="en-US" sz="1200" dirty="0" err="1">
                <a:solidFill>
                  <a:srgbClr val="990000"/>
                </a:solidFill>
              </a:rPr>
              <a:t>Haddadin</a:t>
            </a:r>
            <a:endParaRPr lang="en-US" sz="1200" dirty="0">
              <a:solidFill>
                <a:srgbClr val="990000"/>
              </a:solidFill>
            </a:endParaRPr>
          </a:p>
          <a:p>
            <a:r>
              <a:rPr lang="en-US" sz="1200" dirty="0">
                <a:solidFill>
                  <a:srgbClr val="990000"/>
                </a:solidFill>
              </a:rPr>
              <a:t>8</a:t>
            </a:r>
            <a:r>
              <a:rPr lang="en-US" sz="1200" baseline="30000" dirty="0">
                <a:solidFill>
                  <a:srgbClr val="990000"/>
                </a:solidFill>
              </a:rPr>
              <a:t>th</a:t>
            </a:r>
            <a:r>
              <a:rPr lang="en-US" sz="1200" dirty="0">
                <a:solidFill>
                  <a:srgbClr val="990000"/>
                </a:solidFill>
              </a:rPr>
              <a:t> Grade, Mrs. Lents class</a:t>
            </a:r>
          </a:p>
          <a:p>
            <a:r>
              <a:rPr lang="en-US" sz="1200" dirty="0">
                <a:solidFill>
                  <a:srgbClr val="990000"/>
                </a:solidFill>
              </a:rPr>
              <a:t>Hans Christensen Middle School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911" y="1372910"/>
            <a:ext cx="3939693" cy="48122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40926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16790</TotalTime>
  <Words>559</Words>
  <Application>Microsoft Office PowerPoint</Application>
  <PresentationFormat>Widescreen</PresentationFormat>
  <Paragraphs>262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2018-19 Second Interim</vt:lpstr>
      <vt:lpstr>2018-19 Second Interim  Requirements</vt:lpstr>
      <vt:lpstr>2018-19 Second Interim  Fiscal Challenges</vt:lpstr>
      <vt:lpstr>2018-19 Second Interim Revenue Assumptions</vt:lpstr>
      <vt:lpstr>2018-19 Second Interim Expenditure Assumptions</vt:lpstr>
      <vt:lpstr>2018-19 Second Interim  Revenue </vt:lpstr>
      <vt:lpstr>2018-19 Second Interim Expense</vt:lpstr>
      <vt:lpstr>2018-19 Second Interim  MYP and Reserves</vt:lpstr>
      <vt:lpstr>Questions / Comments</vt:lpstr>
    </vt:vector>
  </TitlesOfParts>
  <Company>Hawthorne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2014-15 Second Interim Financial Report</dc:title>
  <dc:creator>Borth, Ambur</dc:creator>
  <cp:lastModifiedBy>Cadmus, Betti</cp:lastModifiedBy>
  <cp:revision>117</cp:revision>
  <cp:lastPrinted>2018-12-07T19:45:11Z</cp:lastPrinted>
  <dcterms:created xsi:type="dcterms:W3CDTF">2014-12-16T22:32:54Z</dcterms:created>
  <dcterms:modified xsi:type="dcterms:W3CDTF">2019-05-28T17:12:09Z</dcterms:modified>
</cp:coreProperties>
</file>