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77" r:id="rId4"/>
    <p:sldId id="258" r:id="rId5"/>
    <p:sldId id="280" r:id="rId6"/>
    <p:sldId id="279" r:id="rId7"/>
    <p:sldId id="281" r:id="rId8"/>
    <p:sldId id="276" r:id="rId9"/>
    <p:sldId id="278" r:id="rId10"/>
    <p:sldId id="275" r:id="rId11"/>
    <p:sldId id="259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4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979" y="3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jp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jp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jp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5F6B86-811C-4B99-A81C-97F2E127E3CC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D894171E-A19D-498C-82E6-D4A427CA1ED4}">
      <dgm:prSet phldrT="[Text]" custT="1"/>
      <dgm:spPr/>
      <dgm:t>
        <a:bodyPr/>
        <a:lstStyle/>
        <a:p>
          <a:pPr algn="l"/>
          <a:r>
            <a:rPr lang="en-US" sz="1800" dirty="0" smtClean="0"/>
            <a:t>MS </a:t>
          </a:r>
        </a:p>
        <a:p>
          <a:pPr algn="l"/>
          <a:r>
            <a:rPr lang="en-US" sz="1800" dirty="0" smtClean="0"/>
            <a:t>EL </a:t>
          </a:r>
        </a:p>
        <a:p>
          <a:pPr algn="l"/>
          <a:r>
            <a:rPr lang="en-US" sz="1800" dirty="0" smtClean="0"/>
            <a:t>SPED – Routes (13)</a:t>
          </a:r>
        </a:p>
        <a:p>
          <a:pPr algn="ctr"/>
          <a:r>
            <a:rPr lang="en-US" sz="1800" dirty="0" err="1" smtClean="0"/>
            <a:t>GenEd</a:t>
          </a:r>
          <a:r>
            <a:rPr lang="en-US" sz="1800" dirty="0" smtClean="0"/>
            <a:t> – Routes (0)</a:t>
          </a:r>
        </a:p>
        <a:p>
          <a:pPr algn="ctr"/>
          <a:r>
            <a:rPr lang="en-US" sz="1800" dirty="0" smtClean="0"/>
            <a:t>Estimated Cost $1,450,640</a:t>
          </a:r>
        </a:p>
      </dgm:t>
    </dgm:pt>
    <dgm:pt modelId="{94DC80D7-2437-4292-A369-B6016ABFD647}" type="parTrans" cxnId="{B50E7EBE-E1C2-4F57-AD96-11D208CD7C90}">
      <dgm:prSet/>
      <dgm:spPr/>
      <dgm:t>
        <a:bodyPr/>
        <a:lstStyle/>
        <a:p>
          <a:endParaRPr lang="en-US"/>
        </a:p>
      </dgm:t>
    </dgm:pt>
    <dgm:pt modelId="{41A718B8-A270-408E-B8FB-C786B71D86AC}" type="sibTrans" cxnId="{B50E7EBE-E1C2-4F57-AD96-11D208CD7C90}">
      <dgm:prSet/>
      <dgm:spPr/>
      <dgm:t>
        <a:bodyPr/>
        <a:lstStyle/>
        <a:p>
          <a:endParaRPr lang="en-US"/>
        </a:p>
      </dgm:t>
    </dgm:pt>
    <dgm:pt modelId="{1BB97057-1C6A-42A7-AE91-51B809ECE97B}">
      <dgm:prSet phldrT="[Text]" custT="1"/>
      <dgm:spPr/>
      <dgm:t>
        <a:bodyPr/>
        <a:lstStyle/>
        <a:p>
          <a:pPr algn="l"/>
          <a:r>
            <a:rPr lang="en-US" sz="1800" dirty="0" smtClean="0"/>
            <a:t>MS </a:t>
          </a:r>
        </a:p>
        <a:p>
          <a:pPr algn="l"/>
          <a:r>
            <a:rPr lang="en-US" sz="1800" dirty="0" smtClean="0"/>
            <a:t>EL </a:t>
          </a:r>
        </a:p>
        <a:p>
          <a:pPr algn="ctr"/>
          <a:r>
            <a:rPr lang="en-US" sz="1800" dirty="0" smtClean="0"/>
            <a:t>SPED – Routes (14)</a:t>
          </a:r>
        </a:p>
        <a:p>
          <a:pPr algn="ctr"/>
          <a:r>
            <a:rPr lang="en-US" sz="1800" dirty="0" err="1" smtClean="0"/>
            <a:t>GenEd</a:t>
          </a:r>
          <a:r>
            <a:rPr lang="en-US" sz="1800" dirty="0" smtClean="0"/>
            <a:t> – Routes (0)</a:t>
          </a:r>
        </a:p>
        <a:p>
          <a:pPr algn="ctr"/>
          <a:r>
            <a:rPr lang="en-US" sz="1800" dirty="0" smtClean="0"/>
            <a:t>Estimated Cost $1,536,745</a:t>
          </a:r>
        </a:p>
      </dgm:t>
    </dgm:pt>
    <dgm:pt modelId="{98B4E1A3-0C51-4058-A34F-77F0E3067BE5}" type="parTrans" cxnId="{41BDAC1E-9DD5-4801-9D7A-178B355D972A}">
      <dgm:prSet/>
      <dgm:spPr/>
      <dgm:t>
        <a:bodyPr/>
        <a:lstStyle/>
        <a:p>
          <a:endParaRPr lang="en-US"/>
        </a:p>
      </dgm:t>
    </dgm:pt>
    <dgm:pt modelId="{6B720FFF-D528-4ECF-81BE-EF5F3832D5BD}" type="sibTrans" cxnId="{41BDAC1E-9DD5-4801-9D7A-178B355D972A}">
      <dgm:prSet/>
      <dgm:spPr/>
      <dgm:t>
        <a:bodyPr/>
        <a:lstStyle/>
        <a:p>
          <a:endParaRPr lang="en-US"/>
        </a:p>
      </dgm:t>
    </dgm:pt>
    <dgm:pt modelId="{0C94E1C4-4953-48A7-B4A3-B9D28204845F}">
      <dgm:prSet phldrT="[Text]" custT="1"/>
      <dgm:spPr/>
      <dgm:t>
        <a:bodyPr/>
        <a:lstStyle/>
        <a:p>
          <a:pPr algn="l"/>
          <a:r>
            <a:rPr lang="en-US" sz="1800" dirty="0" smtClean="0"/>
            <a:t>MS </a:t>
          </a:r>
        </a:p>
        <a:p>
          <a:pPr algn="l"/>
          <a:r>
            <a:rPr lang="en-US" sz="1800" dirty="0" smtClean="0"/>
            <a:t>EL </a:t>
          </a:r>
        </a:p>
        <a:p>
          <a:pPr algn="ctr"/>
          <a:r>
            <a:rPr lang="en-US" sz="1800" dirty="0" smtClean="0"/>
            <a:t>SPED – Routes (15)</a:t>
          </a:r>
        </a:p>
        <a:p>
          <a:pPr algn="ctr"/>
          <a:r>
            <a:rPr lang="en-US" sz="1800" dirty="0" err="1" smtClean="0"/>
            <a:t>GenEd</a:t>
          </a:r>
          <a:r>
            <a:rPr lang="en-US" sz="1800" dirty="0" smtClean="0"/>
            <a:t> – Routes (0)</a:t>
          </a:r>
        </a:p>
        <a:p>
          <a:pPr algn="ctr"/>
          <a:r>
            <a:rPr lang="en-US" sz="1800" dirty="0" smtClean="0"/>
            <a:t>Estimated Cost $1,627,962</a:t>
          </a:r>
          <a:endParaRPr lang="en-US" sz="1800" dirty="0"/>
        </a:p>
      </dgm:t>
    </dgm:pt>
    <dgm:pt modelId="{A0352F0E-97AF-4638-A210-5EB7FD82BA71}" type="parTrans" cxnId="{468FE8B3-BE2F-4970-B893-C96363F417D5}">
      <dgm:prSet/>
      <dgm:spPr/>
      <dgm:t>
        <a:bodyPr/>
        <a:lstStyle/>
        <a:p>
          <a:endParaRPr lang="en-US"/>
        </a:p>
      </dgm:t>
    </dgm:pt>
    <dgm:pt modelId="{16A0192B-4377-4397-A21B-2A6FA16B537E}" type="sibTrans" cxnId="{468FE8B3-BE2F-4970-B893-C96363F417D5}">
      <dgm:prSet/>
      <dgm:spPr/>
      <dgm:t>
        <a:bodyPr/>
        <a:lstStyle/>
        <a:p>
          <a:endParaRPr lang="en-US"/>
        </a:p>
      </dgm:t>
    </dgm:pt>
    <dgm:pt modelId="{0454953B-0E4B-4D3D-8261-C6BF79567876}" type="pres">
      <dgm:prSet presAssocID="{635F6B86-811C-4B99-A81C-97F2E127E3CC}" presName="Name0" presStyleCnt="0">
        <dgm:presLayoutVars>
          <dgm:dir/>
          <dgm:resizeHandles val="exact"/>
        </dgm:presLayoutVars>
      </dgm:prSet>
      <dgm:spPr/>
    </dgm:pt>
    <dgm:pt modelId="{729C7F39-F96A-4078-8BAD-C00942A2DE32}" type="pres">
      <dgm:prSet presAssocID="{635F6B86-811C-4B99-A81C-97F2E127E3CC}" presName="bkgdShp" presStyleLbl="alignAccFollowNode1" presStyleIdx="0" presStyleCnt="1"/>
      <dgm:spPr/>
    </dgm:pt>
    <dgm:pt modelId="{16A4A02B-7053-4B9F-989E-AFCF0A8C7F5E}" type="pres">
      <dgm:prSet presAssocID="{635F6B86-811C-4B99-A81C-97F2E127E3CC}" presName="linComp" presStyleCnt="0"/>
      <dgm:spPr/>
    </dgm:pt>
    <dgm:pt modelId="{233BA2D5-6986-4C50-85C3-26D14661261C}" type="pres">
      <dgm:prSet presAssocID="{D894171E-A19D-498C-82E6-D4A427CA1ED4}" presName="compNode" presStyleCnt="0"/>
      <dgm:spPr/>
    </dgm:pt>
    <dgm:pt modelId="{D532E112-591D-4061-9C31-8A77FD9089CA}" type="pres">
      <dgm:prSet presAssocID="{D894171E-A19D-498C-82E6-D4A427CA1ED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387299-BE94-429E-9388-09D95A63129F}" type="pres">
      <dgm:prSet presAssocID="{D894171E-A19D-498C-82E6-D4A427CA1ED4}" presName="invisiNode" presStyleLbl="node1" presStyleIdx="0" presStyleCnt="3"/>
      <dgm:spPr/>
    </dgm:pt>
    <dgm:pt modelId="{79948145-50D6-4521-8470-8EDA5B806409}" type="pres">
      <dgm:prSet presAssocID="{D894171E-A19D-498C-82E6-D4A427CA1ED4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</dgm:spPr>
      <dgm:t>
        <a:bodyPr/>
        <a:lstStyle/>
        <a:p>
          <a:endParaRPr lang="en-US"/>
        </a:p>
      </dgm:t>
    </dgm:pt>
    <dgm:pt modelId="{AAE3D285-E046-4414-B387-405824E38923}" type="pres">
      <dgm:prSet presAssocID="{41A718B8-A270-408E-B8FB-C786B71D86A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E5D2CCDB-77CA-4ED3-8E98-88821A40A3B4}" type="pres">
      <dgm:prSet presAssocID="{1BB97057-1C6A-42A7-AE91-51B809ECE97B}" presName="compNode" presStyleCnt="0"/>
      <dgm:spPr/>
    </dgm:pt>
    <dgm:pt modelId="{D3A894B6-36C0-473E-B954-2887547D4A8E}" type="pres">
      <dgm:prSet presAssocID="{1BB97057-1C6A-42A7-AE91-51B809ECE97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2A7B19-4497-429F-8FF3-AEB4FF5B90C3}" type="pres">
      <dgm:prSet presAssocID="{1BB97057-1C6A-42A7-AE91-51B809ECE97B}" presName="invisiNode" presStyleLbl="node1" presStyleIdx="1" presStyleCnt="3"/>
      <dgm:spPr/>
    </dgm:pt>
    <dgm:pt modelId="{53B98A54-2EFD-47CE-95AF-73EAF6F64C89}" type="pres">
      <dgm:prSet presAssocID="{1BB97057-1C6A-42A7-AE91-51B809ECE97B}" presName="imagNode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F3D5B431-37C7-408A-95D8-FDAAFD7B4511}" type="pres">
      <dgm:prSet presAssocID="{6B720FFF-D528-4ECF-81BE-EF5F3832D5B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9CEFE3C7-44FA-452A-9E5A-23A20B76CBD4}" type="pres">
      <dgm:prSet presAssocID="{0C94E1C4-4953-48A7-B4A3-B9D28204845F}" presName="compNode" presStyleCnt="0"/>
      <dgm:spPr/>
    </dgm:pt>
    <dgm:pt modelId="{BB9E6D67-EF5B-41C8-B8CD-C38D6B4F1E66}" type="pres">
      <dgm:prSet presAssocID="{0C94E1C4-4953-48A7-B4A3-B9D28204845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0DB42D-DB9C-4BA7-9C08-FA8124FA90FC}" type="pres">
      <dgm:prSet presAssocID="{0C94E1C4-4953-48A7-B4A3-B9D28204845F}" presName="invisiNode" presStyleLbl="node1" presStyleIdx="2" presStyleCnt="3"/>
      <dgm:spPr/>
    </dgm:pt>
    <dgm:pt modelId="{8C6A24EB-D566-4C5A-9447-0B00463EC563}" type="pres">
      <dgm:prSet presAssocID="{0C94E1C4-4953-48A7-B4A3-B9D28204845F}" presName="imagNode" presStyleLbl="fgImgPlace1" presStyleIdx="2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9ED6520D-550E-4627-A9D4-F0F811D1CCA1}" type="presOf" srcId="{1BB97057-1C6A-42A7-AE91-51B809ECE97B}" destId="{D3A894B6-36C0-473E-B954-2887547D4A8E}" srcOrd="0" destOrd="0" presId="urn:microsoft.com/office/officeart/2005/8/layout/pList2"/>
    <dgm:cxn modelId="{309901CE-0D68-4EDA-812B-806FB915966B}" type="presOf" srcId="{D894171E-A19D-498C-82E6-D4A427CA1ED4}" destId="{D532E112-591D-4061-9C31-8A77FD9089CA}" srcOrd="0" destOrd="0" presId="urn:microsoft.com/office/officeart/2005/8/layout/pList2"/>
    <dgm:cxn modelId="{41BDAC1E-9DD5-4801-9D7A-178B355D972A}" srcId="{635F6B86-811C-4B99-A81C-97F2E127E3CC}" destId="{1BB97057-1C6A-42A7-AE91-51B809ECE97B}" srcOrd="1" destOrd="0" parTransId="{98B4E1A3-0C51-4058-A34F-77F0E3067BE5}" sibTransId="{6B720FFF-D528-4ECF-81BE-EF5F3832D5BD}"/>
    <dgm:cxn modelId="{B50E7EBE-E1C2-4F57-AD96-11D208CD7C90}" srcId="{635F6B86-811C-4B99-A81C-97F2E127E3CC}" destId="{D894171E-A19D-498C-82E6-D4A427CA1ED4}" srcOrd="0" destOrd="0" parTransId="{94DC80D7-2437-4292-A369-B6016ABFD647}" sibTransId="{41A718B8-A270-408E-B8FB-C786B71D86AC}"/>
    <dgm:cxn modelId="{20061A27-B04E-4157-B3D4-70807C3C0D02}" type="presOf" srcId="{41A718B8-A270-408E-B8FB-C786B71D86AC}" destId="{AAE3D285-E046-4414-B387-405824E38923}" srcOrd="0" destOrd="0" presId="urn:microsoft.com/office/officeart/2005/8/layout/pList2"/>
    <dgm:cxn modelId="{80A0AE96-4614-4B93-9AE8-8C00FDD1EFDE}" type="presOf" srcId="{635F6B86-811C-4B99-A81C-97F2E127E3CC}" destId="{0454953B-0E4B-4D3D-8261-C6BF79567876}" srcOrd="0" destOrd="0" presId="urn:microsoft.com/office/officeart/2005/8/layout/pList2"/>
    <dgm:cxn modelId="{468FE8B3-BE2F-4970-B893-C96363F417D5}" srcId="{635F6B86-811C-4B99-A81C-97F2E127E3CC}" destId="{0C94E1C4-4953-48A7-B4A3-B9D28204845F}" srcOrd="2" destOrd="0" parTransId="{A0352F0E-97AF-4638-A210-5EB7FD82BA71}" sibTransId="{16A0192B-4377-4397-A21B-2A6FA16B537E}"/>
    <dgm:cxn modelId="{5B165D82-33B2-4CE6-803C-F268B5708617}" type="presOf" srcId="{6B720FFF-D528-4ECF-81BE-EF5F3832D5BD}" destId="{F3D5B431-37C7-408A-95D8-FDAAFD7B4511}" srcOrd="0" destOrd="0" presId="urn:microsoft.com/office/officeart/2005/8/layout/pList2"/>
    <dgm:cxn modelId="{E16E240B-A218-440B-A73F-65A28C4CABE9}" type="presOf" srcId="{0C94E1C4-4953-48A7-B4A3-B9D28204845F}" destId="{BB9E6D67-EF5B-41C8-B8CD-C38D6B4F1E66}" srcOrd="0" destOrd="0" presId="urn:microsoft.com/office/officeart/2005/8/layout/pList2"/>
    <dgm:cxn modelId="{16AF20D0-7EE0-4044-B1E1-561C1FB3A357}" type="presParOf" srcId="{0454953B-0E4B-4D3D-8261-C6BF79567876}" destId="{729C7F39-F96A-4078-8BAD-C00942A2DE32}" srcOrd="0" destOrd="0" presId="urn:microsoft.com/office/officeart/2005/8/layout/pList2"/>
    <dgm:cxn modelId="{3777789C-BF32-408C-9E2F-50BA84580167}" type="presParOf" srcId="{0454953B-0E4B-4D3D-8261-C6BF79567876}" destId="{16A4A02B-7053-4B9F-989E-AFCF0A8C7F5E}" srcOrd="1" destOrd="0" presId="urn:microsoft.com/office/officeart/2005/8/layout/pList2"/>
    <dgm:cxn modelId="{71713D03-EDC0-423A-A2B7-911E30E841B8}" type="presParOf" srcId="{16A4A02B-7053-4B9F-989E-AFCF0A8C7F5E}" destId="{233BA2D5-6986-4C50-85C3-26D14661261C}" srcOrd="0" destOrd="0" presId="urn:microsoft.com/office/officeart/2005/8/layout/pList2"/>
    <dgm:cxn modelId="{623129C0-CD99-4537-A4A1-C8284B18FBDB}" type="presParOf" srcId="{233BA2D5-6986-4C50-85C3-26D14661261C}" destId="{D532E112-591D-4061-9C31-8A77FD9089CA}" srcOrd="0" destOrd="0" presId="urn:microsoft.com/office/officeart/2005/8/layout/pList2"/>
    <dgm:cxn modelId="{42E6B419-BD7F-4398-BB45-82C1E1C1BD16}" type="presParOf" srcId="{233BA2D5-6986-4C50-85C3-26D14661261C}" destId="{51387299-BE94-429E-9388-09D95A63129F}" srcOrd="1" destOrd="0" presId="urn:microsoft.com/office/officeart/2005/8/layout/pList2"/>
    <dgm:cxn modelId="{3ABA0FF9-3C26-4F44-A0B6-140F4586457D}" type="presParOf" srcId="{233BA2D5-6986-4C50-85C3-26D14661261C}" destId="{79948145-50D6-4521-8470-8EDA5B806409}" srcOrd="2" destOrd="0" presId="urn:microsoft.com/office/officeart/2005/8/layout/pList2"/>
    <dgm:cxn modelId="{0AD2463A-53FE-4E86-B07C-7885227BCAF5}" type="presParOf" srcId="{16A4A02B-7053-4B9F-989E-AFCF0A8C7F5E}" destId="{AAE3D285-E046-4414-B387-405824E38923}" srcOrd="1" destOrd="0" presId="urn:microsoft.com/office/officeart/2005/8/layout/pList2"/>
    <dgm:cxn modelId="{C324597C-7253-4716-9D15-1A626CA01304}" type="presParOf" srcId="{16A4A02B-7053-4B9F-989E-AFCF0A8C7F5E}" destId="{E5D2CCDB-77CA-4ED3-8E98-88821A40A3B4}" srcOrd="2" destOrd="0" presId="urn:microsoft.com/office/officeart/2005/8/layout/pList2"/>
    <dgm:cxn modelId="{14171887-CD69-4EC1-87A0-1FC203A2F360}" type="presParOf" srcId="{E5D2CCDB-77CA-4ED3-8E98-88821A40A3B4}" destId="{D3A894B6-36C0-473E-B954-2887547D4A8E}" srcOrd="0" destOrd="0" presId="urn:microsoft.com/office/officeart/2005/8/layout/pList2"/>
    <dgm:cxn modelId="{880A7C9B-1CBA-4B39-B913-68BDB76321E6}" type="presParOf" srcId="{E5D2CCDB-77CA-4ED3-8E98-88821A40A3B4}" destId="{7B2A7B19-4497-429F-8FF3-AEB4FF5B90C3}" srcOrd="1" destOrd="0" presId="urn:microsoft.com/office/officeart/2005/8/layout/pList2"/>
    <dgm:cxn modelId="{018EAB58-9313-4045-889B-AD2C7D401365}" type="presParOf" srcId="{E5D2CCDB-77CA-4ED3-8E98-88821A40A3B4}" destId="{53B98A54-2EFD-47CE-95AF-73EAF6F64C89}" srcOrd="2" destOrd="0" presId="urn:microsoft.com/office/officeart/2005/8/layout/pList2"/>
    <dgm:cxn modelId="{255A9A49-50EA-4479-9A1A-98679A0A8D0D}" type="presParOf" srcId="{16A4A02B-7053-4B9F-989E-AFCF0A8C7F5E}" destId="{F3D5B431-37C7-408A-95D8-FDAAFD7B4511}" srcOrd="3" destOrd="0" presId="urn:microsoft.com/office/officeart/2005/8/layout/pList2"/>
    <dgm:cxn modelId="{418A2FFF-A08D-466E-8DE3-A96B24C65727}" type="presParOf" srcId="{16A4A02B-7053-4B9F-989E-AFCF0A8C7F5E}" destId="{9CEFE3C7-44FA-452A-9E5A-23A20B76CBD4}" srcOrd="4" destOrd="0" presId="urn:microsoft.com/office/officeart/2005/8/layout/pList2"/>
    <dgm:cxn modelId="{5E40FCA2-2537-44AB-9433-820CA6FE9516}" type="presParOf" srcId="{9CEFE3C7-44FA-452A-9E5A-23A20B76CBD4}" destId="{BB9E6D67-EF5B-41C8-B8CD-C38D6B4F1E66}" srcOrd="0" destOrd="0" presId="urn:microsoft.com/office/officeart/2005/8/layout/pList2"/>
    <dgm:cxn modelId="{1B738E0E-6377-4C31-8E91-1CCD31213968}" type="presParOf" srcId="{9CEFE3C7-44FA-452A-9E5A-23A20B76CBD4}" destId="{B70DB42D-DB9C-4BA7-9C08-FA8124FA90FC}" srcOrd="1" destOrd="0" presId="urn:microsoft.com/office/officeart/2005/8/layout/pList2"/>
    <dgm:cxn modelId="{A647FF61-B465-4D77-A7E3-69A022464EF9}" type="presParOf" srcId="{9CEFE3C7-44FA-452A-9E5A-23A20B76CBD4}" destId="{8C6A24EB-D566-4C5A-9447-0B00463EC563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5F6B86-811C-4B99-A81C-97F2E127E3CC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D894171E-A19D-498C-82E6-D4A427CA1ED4}">
      <dgm:prSet phldrT="[Text]" custT="1"/>
      <dgm:spPr/>
      <dgm:t>
        <a:bodyPr/>
        <a:lstStyle/>
        <a:p>
          <a:pPr algn="l"/>
          <a:r>
            <a:rPr lang="en-US" sz="1800" dirty="0" smtClean="0"/>
            <a:t>MS </a:t>
          </a:r>
        </a:p>
        <a:p>
          <a:pPr algn="l"/>
          <a:r>
            <a:rPr lang="en-US" sz="1800" dirty="0" smtClean="0"/>
            <a:t>EL </a:t>
          </a:r>
        </a:p>
        <a:p>
          <a:pPr algn="l"/>
          <a:r>
            <a:rPr lang="en-US" sz="1800" dirty="0" smtClean="0"/>
            <a:t>SPED – Routes (13)</a:t>
          </a:r>
        </a:p>
        <a:p>
          <a:pPr algn="ctr"/>
          <a:r>
            <a:rPr lang="en-US" sz="1800" dirty="0" err="1" smtClean="0"/>
            <a:t>GenEd</a:t>
          </a:r>
          <a:r>
            <a:rPr lang="en-US" sz="1800" dirty="0" smtClean="0"/>
            <a:t> – Routes (0)</a:t>
          </a:r>
        </a:p>
        <a:p>
          <a:pPr algn="ctr"/>
          <a:r>
            <a:rPr lang="en-US" sz="1800" dirty="0" smtClean="0"/>
            <a:t>Estimated Cost $1,450,640</a:t>
          </a:r>
        </a:p>
      </dgm:t>
    </dgm:pt>
    <dgm:pt modelId="{94DC80D7-2437-4292-A369-B6016ABFD647}" type="parTrans" cxnId="{B50E7EBE-E1C2-4F57-AD96-11D208CD7C90}">
      <dgm:prSet/>
      <dgm:spPr/>
      <dgm:t>
        <a:bodyPr/>
        <a:lstStyle/>
        <a:p>
          <a:endParaRPr lang="en-US"/>
        </a:p>
      </dgm:t>
    </dgm:pt>
    <dgm:pt modelId="{41A718B8-A270-408E-B8FB-C786B71D86AC}" type="sibTrans" cxnId="{B50E7EBE-E1C2-4F57-AD96-11D208CD7C90}">
      <dgm:prSet/>
      <dgm:spPr/>
      <dgm:t>
        <a:bodyPr/>
        <a:lstStyle/>
        <a:p>
          <a:endParaRPr lang="en-US"/>
        </a:p>
      </dgm:t>
    </dgm:pt>
    <dgm:pt modelId="{1BB97057-1C6A-42A7-AE91-51B809ECE97B}">
      <dgm:prSet phldrT="[Text]" custT="1"/>
      <dgm:spPr/>
      <dgm:t>
        <a:bodyPr/>
        <a:lstStyle/>
        <a:p>
          <a:pPr algn="l"/>
          <a:r>
            <a:rPr lang="en-US" sz="1800" dirty="0" smtClean="0"/>
            <a:t>MS 2.5 Crow Flight</a:t>
          </a:r>
        </a:p>
        <a:p>
          <a:pPr algn="l"/>
          <a:r>
            <a:rPr lang="en-US" sz="1800" dirty="0" smtClean="0"/>
            <a:t>EL  1.0 Crow Flight</a:t>
          </a:r>
        </a:p>
        <a:p>
          <a:pPr algn="ctr"/>
          <a:r>
            <a:rPr lang="en-US" sz="1800" dirty="0" smtClean="0"/>
            <a:t>SPED – Routes (14)</a:t>
          </a:r>
        </a:p>
        <a:p>
          <a:pPr algn="ctr"/>
          <a:r>
            <a:rPr lang="en-US" sz="1800" dirty="0" err="1" smtClean="0"/>
            <a:t>GenEd</a:t>
          </a:r>
          <a:r>
            <a:rPr lang="en-US" sz="1800" dirty="0" smtClean="0"/>
            <a:t> – Routes (24)</a:t>
          </a:r>
        </a:p>
        <a:p>
          <a:pPr algn="ctr"/>
          <a:r>
            <a:rPr lang="en-US" sz="1800" dirty="0" smtClean="0"/>
            <a:t>Estimated Cost $2,872,817</a:t>
          </a:r>
        </a:p>
      </dgm:t>
    </dgm:pt>
    <dgm:pt modelId="{98B4E1A3-0C51-4058-A34F-77F0E3067BE5}" type="parTrans" cxnId="{41BDAC1E-9DD5-4801-9D7A-178B355D972A}">
      <dgm:prSet/>
      <dgm:spPr/>
      <dgm:t>
        <a:bodyPr/>
        <a:lstStyle/>
        <a:p>
          <a:endParaRPr lang="en-US"/>
        </a:p>
      </dgm:t>
    </dgm:pt>
    <dgm:pt modelId="{6B720FFF-D528-4ECF-81BE-EF5F3832D5BD}" type="sibTrans" cxnId="{41BDAC1E-9DD5-4801-9D7A-178B355D972A}">
      <dgm:prSet/>
      <dgm:spPr/>
      <dgm:t>
        <a:bodyPr/>
        <a:lstStyle/>
        <a:p>
          <a:endParaRPr lang="en-US"/>
        </a:p>
      </dgm:t>
    </dgm:pt>
    <dgm:pt modelId="{0C94E1C4-4953-48A7-B4A3-B9D28204845F}">
      <dgm:prSet phldrT="[Text]" custT="1"/>
      <dgm:spPr/>
      <dgm:t>
        <a:bodyPr/>
        <a:lstStyle/>
        <a:p>
          <a:r>
            <a:rPr lang="en-US" sz="1800" dirty="0" smtClean="0"/>
            <a:t>MS 2.5 Crow Flight </a:t>
          </a:r>
        </a:p>
        <a:p>
          <a:r>
            <a:rPr lang="en-US" sz="1800" dirty="0" smtClean="0"/>
            <a:t>EL 1.0 Crow Flight</a:t>
          </a:r>
        </a:p>
        <a:p>
          <a:r>
            <a:rPr lang="en-US" sz="1800" dirty="0" smtClean="0"/>
            <a:t>SPED – Routes (15)</a:t>
          </a:r>
        </a:p>
        <a:p>
          <a:r>
            <a:rPr lang="en-US" sz="1800" dirty="0" err="1" smtClean="0"/>
            <a:t>GenEd</a:t>
          </a:r>
          <a:r>
            <a:rPr lang="en-US" sz="1800" dirty="0" smtClean="0"/>
            <a:t> – Routes (24)</a:t>
          </a:r>
        </a:p>
        <a:p>
          <a:r>
            <a:rPr lang="en-US" sz="1800" dirty="0" smtClean="0"/>
            <a:t>Estimated Cost $2,993,611</a:t>
          </a:r>
          <a:endParaRPr lang="en-US" sz="1800" dirty="0"/>
        </a:p>
      </dgm:t>
    </dgm:pt>
    <dgm:pt modelId="{A0352F0E-97AF-4638-A210-5EB7FD82BA71}" type="parTrans" cxnId="{468FE8B3-BE2F-4970-B893-C96363F417D5}">
      <dgm:prSet/>
      <dgm:spPr/>
      <dgm:t>
        <a:bodyPr/>
        <a:lstStyle/>
        <a:p>
          <a:endParaRPr lang="en-US"/>
        </a:p>
      </dgm:t>
    </dgm:pt>
    <dgm:pt modelId="{16A0192B-4377-4397-A21B-2A6FA16B537E}" type="sibTrans" cxnId="{468FE8B3-BE2F-4970-B893-C96363F417D5}">
      <dgm:prSet/>
      <dgm:spPr/>
      <dgm:t>
        <a:bodyPr/>
        <a:lstStyle/>
        <a:p>
          <a:endParaRPr lang="en-US"/>
        </a:p>
      </dgm:t>
    </dgm:pt>
    <dgm:pt modelId="{0454953B-0E4B-4D3D-8261-C6BF79567876}" type="pres">
      <dgm:prSet presAssocID="{635F6B86-811C-4B99-A81C-97F2E127E3CC}" presName="Name0" presStyleCnt="0">
        <dgm:presLayoutVars>
          <dgm:dir/>
          <dgm:resizeHandles val="exact"/>
        </dgm:presLayoutVars>
      </dgm:prSet>
      <dgm:spPr/>
    </dgm:pt>
    <dgm:pt modelId="{729C7F39-F96A-4078-8BAD-C00942A2DE32}" type="pres">
      <dgm:prSet presAssocID="{635F6B86-811C-4B99-A81C-97F2E127E3CC}" presName="bkgdShp" presStyleLbl="alignAccFollowNode1" presStyleIdx="0" presStyleCnt="1"/>
      <dgm:spPr/>
    </dgm:pt>
    <dgm:pt modelId="{16A4A02B-7053-4B9F-989E-AFCF0A8C7F5E}" type="pres">
      <dgm:prSet presAssocID="{635F6B86-811C-4B99-A81C-97F2E127E3CC}" presName="linComp" presStyleCnt="0"/>
      <dgm:spPr/>
    </dgm:pt>
    <dgm:pt modelId="{233BA2D5-6986-4C50-85C3-26D14661261C}" type="pres">
      <dgm:prSet presAssocID="{D894171E-A19D-498C-82E6-D4A427CA1ED4}" presName="compNode" presStyleCnt="0"/>
      <dgm:spPr/>
    </dgm:pt>
    <dgm:pt modelId="{D532E112-591D-4061-9C31-8A77FD9089CA}" type="pres">
      <dgm:prSet presAssocID="{D894171E-A19D-498C-82E6-D4A427CA1ED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387299-BE94-429E-9388-09D95A63129F}" type="pres">
      <dgm:prSet presAssocID="{D894171E-A19D-498C-82E6-D4A427CA1ED4}" presName="invisiNode" presStyleLbl="node1" presStyleIdx="0" presStyleCnt="3"/>
      <dgm:spPr/>
    </dgm:pt>
    <dgm:pt modelId="{79948145-50D6-4521-8470-8EDA5B806409}" type="pres">
      <dgm:prSet presAssocID="{D894171E-A19D-498C-82E6-D4A427CA1ED4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</dgm:spPr>
      <dgm:t>
        <a:bodyPr/>
        <a:lstStyle/>
        <a:p>
          <a:endParaRPr lang="en-US"/>
        </a:p>
      </dgm:t>
    </dgm:pt>
    <dgm:pt modelId="{AAE3D285-E046-4414-B387-405824E38923}" type="pres">
      <dgm:prSet presAssocID="{41A718B8-A270-408E-B8FB-C786B71D86A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E5D2CCDB-77CA-4ED3-8E98-88821A40A3B4}" type="pres">
      <dgm:prSet presAssocID="{1BB97057-1C6A-42A7-AE91-51B809ECE97B}" presName="compNode" presStyleCnt="0"/>
      <dgm:spPr/>
    </dgm:pt>
    <dgm:pt modelId="{D3A894B6-36C0-473E-B954-2887547D4A8E}" type="pres">
      <dgm:prSet presAssocID="{1BB97057-1C6A-42A7-AE91-51B809ECE97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2A7B19-4497-429F-8FF3-AEB4FF5B90C3}" type="pres">
      <dgm:prSet presAssocID="{1BB97057-1C6A-42A7-AE91-51B809ECE97B}" presName="invisiNode" presStyleLbl="node1" presStyleIdx="1" presStyleCnt="3"/>
      <dgm:spPr/>
    </dgm:pt>
    <dgm:pt modelId="{53B98A54-2EFD-47CE-95AF-73EAF6F64C89}" type="pres">
      <dgm:prSet presAssocID="{1BB97057-1C6A-42A7-AE91-51B809ECE97B}" presName="imagNode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F3D5B431-37C7-408A-95D8-FDAAFD7B4511}" type="pres">
      <dgm:prSet presAssocID="{6B720FFF-D528-4ECF-81BE-EF5F3832D5B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9CEFE3C7-44FA-452A-9E5A-23A20B76CBD4}" type="pres">
      <dgm:prSet presAssocID="{0C94E1C4-4953-48A7-B4A3-B9D28204845F}" presName="compNode" presStyleCnt="0"/>
      <dgm:spPr/>
    </dgm:pt>
    <dgm:pt modelId="{BB9E6D67-EF5B-41C8-B8CD-C38D6B4F1E66}" type="pres">
      <dgm:prSet presAssocID="{0C94E1C4-4953-48A7-B4A3-B9D28204845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0DB42D-DB9C-4BA7-9C08-FA8124FA90FC}" type="pres">
      <dgm:prSet presAssocID="{0C94E1C4-4953-48A7-B4A3-B9D28204845F}" presName="invisiNode" presStyleLbl="node1" presStyleIdx="2" presStyleCnt="3"/>
      <dgm:spPr/>
    </dgm:pt>
    <dgm:pt modelId="{8C6A24EB-D566-4C5A-9447-0B00463EC563}" type="pres">
      <dgm:prSet presAssocID="{0C94E1C4-4953-48A7-B4A3-B9D28204845F}" presName="imagNode" presStyleLbl="fgImgPlace1" presStyleIdx="2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653DB0D0-684D-401C-B22A-4C27AECCEC4F}" type="presOf" srcId="{0C94E1C4-4953-48A7-B4A3-B9D28204845F}" destId="{BB9E6D67-EF5B-41C8-B8CD-C38D6B4F1E66}" srcOrd="0" destOrd="0" presId="urn:microsoft.com/office/officeart/2005/8/layout/pList2"/>
    <dgm:cxn modelId="{41BDAC1E-9DD5-4801-9D7A-178B355D972A}" srcId="{635F6B86-811C-4B99-A81C-97F2E127E3CC}" destId="{1BB97057-1C6A-42A7-AE91-51B809ECE97B}" srcOrd="1" destOrd="0" parTransId="{98B4E1A3-0C51-4058-A34F-77F0E3067BE5}" sibTransId="{6B720FFF-D528-4ECF-81BE-EF5F3832D5BD}"/>
    <dgm:cxn modelId="{42C89145-13C1-45D5-A8EC-B41372249564}" type="presOf" srcId="{1BB97057-1C6A-42A7-AE91-51B809ECE97B}" destId="{D3A894B6-36C0-473E-B954-2887547D4A8E}" srcOrd="0" destOrd="0" presId="urn:microsoft.com/office/officeart/2005/8/layout/pList2"/>
    <dgm:cxn modelId="{776A0964-3B8E-4C58-B119-763BD4497B8F}" type="presOf" srcId="{635F6B86-811C-4B99-A81C-97F2E127E3CC}" destId="{0454953B-0E4B-4D3D-8261-C6BF79567876}" srcOrd="0" destOrd="0" presId="urn:microsoft.com/office/officeart/2005/8/layout/pList2"/>
    <dgm:cxn modelId="{468FE8B3-BE2F-4970-B893-C96363F417D5}" srcId="{635F6B86-811C-4B99-A81C-97F2E127E3CC}" destId="{0C94E1C4-4953-48A7-B4A3-B9D28204845F}" srcOrd="2" destOrd="0" parTransId="{A0352F0E-97AF-4638-A210-5EB7FD82BA71}" sibTransId="{16A0192B-4377-4397-A21B-2A6FA16B537E}"/>
    <dgm:cxn modelId="{87A6E27E-C81F-4696-A452-7CBF5B491FBE}" type="presOf" srcId="{41A718B8-A270-408E-B8FB-C786B71D86AC}" destId="{AAE3D285-E046-4414-B387-405824E38923}" srcOrd="0" destOrd="0" presId="urn:microsoft.com/office/officeart/2005/8/layout/pList2"/>
    <dgm:cxn modelId="{35353492-178C-44FD-9C03-4570220F375A}" type="presOf" srcId="{D894171E-A19D-498C-82E6-D4A427CA1ED4}" destId="{D532E112-591D-4061-9C31-8A77FD9089CA}" srcOrd="0" destOrd="0" presId="urn:microsoft.com/office/officeart/2005/8/layout/pList2"/>
    <dgm:cxn modelId="{3A582551-875B-43C2-88C5-D57A283B8B25}" type="presOf" srcId="{6B720FFF-D528-4ECF-81BE-EF5F3832D5BD}" destId="{F3D5B431-37C7-408A-95D8-FDAAFD7B4511}" srcOrd="0" destOrd="0" presId="urn:microsoft.com/office/officeart/2005/8/layout/pList2"/>
    <dgm:cxn modelId="{B50E7EBE-E1C2-4F57-AD96-11D208CD7C90}" srcId="{635F6B86-811C-4B99-A81C-97F2E127E3CC}" destId="{D894171E-A19D-498C-82E6-D4A427CA1ED4}" srcOrd="0" destOrd="0" parTransId="{94DC80D7-2437-4292-A369-B6016ABFD647}" sibTransId="{41A718B8-A270-408E-B8FB-C786B71D86AC}"/>
    <dgm:cxn modelId="{EF10B801-DEDA-46E9-BDE5-4249F13357D0}" type="presParOf" srcId="{0454953B-0E4B-4D3D-8261-C6BF79567876}" destId="{729C7F39-F96A-4078-8BAD-C00942A2DE32}" srcOrd="0" destOrd="0" presId="urn:microsoft.com/office/officeart/2005/8/layout/pList2"/>
    <dgm:cxn modelId="{15E13220-3DB7-491C-B494-E22F7C6B61E2}" type="presParOf" srcId="{0454953B-0E4B-4D3D-8261-C6BF79567876}" destId="{16A4A02B-7053-4B9F-989E-AFCF0A8C7F5E}" srcOrd="1" destOrd="0" presId="urn:microsoft.com/office/officeart/2005/8/layout/pList2"/>
    <dgm:cxn modelId="{4B030B06-26CB-4688-B7C0-294E090418F4}" type="presParOf" srcId="{16A4A02B-7053-4B9F-989E-AFCF0A8C7F5E}" destId="{233BA2D5-6986-4C50-85C3-26D14661261C}" srcOrd="0" destOrd="0" presId="urn:microsoft.com/office/officeart/2005/8/layout/pList2"/>
    <dgm:cxn modelId="{87565D95-CD80-4020-9450-E4115E598D64}" type="presParOf" srcId="{233BA2D5-6986-4C50-85C3-26D14661261C}" destId="{D532E112-591D-4061-9C31-8A77FD9089CA}" srcOrd="0" destOrd="0" presId="urn:microsoft.com/office/officeart/2005/8/layout/pList2"/>
    <dgm:cxn modelId="{31E38359-3E8A-4982-B692-2958B0F5AA28}" type="presParOf" srcId="{233BA2D5-6986-4C50-85C3-26D14661261C}" destId="{51387299-BE94-429E-9388-09D95A63129F}" srcOrd="1" destOrd="0" presId="urn:microsoft.com/office/officeart/2005/8/layout/pList2"/>
    <dgm:cxn modelId="{6AC3A59E-7237-4A5A-9D51-821EF6CA1933}" type="presParOf" srcId="{233BA2D5-6986-4C50-85C3-26D14661261C}" destId="{79948145-50D6-4521-8470-8EDA5B806409}" srcOrd="2" destOrd="0" presId="urn:microsoft.com/office/officeart/2005/8/layout/pList2"/>
    <dgm:cxn modelId="{3ACFC044-2C98-45B1-84A9-6D338BF05AAE}" type="presParOf" srcId="{16A4A02B-7053-4B9F-989E-AFCF0A8C7F5E}" destId="{AAE3D285-E046-4414-B387-405824E38923}" srcOrd="1" destOrd="0" presId="urn:microsoft.com/office/officeart/2005/8/layout/pList2"/>
    <dgm:cxn modelId="{B5C129CA-C596-4F03-A2AF-D6E506766555}" type="presParOf" srcId="{16A4A02B-7053-4B9F-989E-AFCF0A8C7F5E}" destId="{E5D2CCDB-77CA-4ED3-8E98-88821A40A3B4}" srcOrd="2" destOrd="0" presId="urn:microsoft.com/office/officeart/2005/8/layout/pList2"/>
    <dgm:cxn modelId="{BEFB1B11-16DC-43ED-AA1C-249BB1E59DA8}" type="presParOf" srcId="{E5D2CCDB-77CA-4ED3-8E98-88821A40A3B4}" destId="{D3A894B6-36C0-473E-B954-2887547D4A8E}" srcOrd="0" destOrd="0" presId="urn:microsoft.com/office/officeart/2005/8/layout/pList2"/>
    <dgm:cxn modelId="{7810AC53-603D-43EC-A23B-B801D8DB3F8C}" type="presParOf" srcId="{E5D2CCDB-77CA-4ED3-8E98-88821A40A3B4}" destId="{7B2A7B19-4497-429F-8FF3-AEB4FF5B90C3}" srcOrd="1" destOrd="0" presId="urn:microsoft.com/office/officeart/2005/8/layout/pList2"/>
    <dgm:cxn modelId="{D5E23371-145F-49A6-A3DD-4D461866D44F}" type="presParOf" srcId="{E5D2CCDB-77CA-4ED3-8E98-88821A40A3B4}" destId="{53B98A54-2EFD-47CE-95AF-73EAF6F64C89}" srcOrd="2" destOrd="0" presId="urn:microsoft.com/office/officeart/2005/8/layout/pList2"/>
    <dgm:cxn modelId="{21434E6D-EAC1-429A-BBF3-00FA0BF5CB98}" type="presParOf" srcId="{16A4A02B-7053-4B9F-989E-AFCF0A8C7F5E}" destId="{F3D5B431-37C7-408A-95D8-FDAAFD7B4511}" srcOrd="3" destOrd="0" presId="urn:microsoft.com/office/officeart/2005/8/layout/pList2"/>
    <dgm:cxn modelId="{B380A778-3B99-4FF6-B22F-CAAECA6D74D1}" type="presParOf" srcId="{16A4A02B-7053-4B9F-989E-AFCF0A8C7F5E}" destId="{9CEFE3C7-44FA-452A-9E5A-23A20B76CBD4}" srcOrd="4" destOrd="0" presId="urn:microsoft.com/office/officeart/2005/8/layout/pList2"/>
    <dgm:cxn modelId="{580C1B3F-9A76-44FF-89FD-68E2A5ACEA32}" type="presParOf" srcId="{9CEFE3C7-44FA-452A-9E5A-23A20B76CBD4}" destId="{BB9E6D67-EF5B-41C8-B8CD-C38D6B4F1E66}" srcOrd="0" destOrd="0" presId="urn:microsoft.com/office/officeart/2005/8/layout/pList2"/>
    <dgm:cxn modelId="{E797EF68-249A-4E0B-8C3A-001ADAE32750}" type="presParOf" srcId="{9CEFE3C7-44FA-452A-9E5A-23A20B76CBD4}" destId="{B70DB42D-DB9C-4BA7-9C08-FA8124FA90FC}" srcOrd="1" destOrd="0" presId="urn:microsoft.com/office/officeart/2005/8/layout/pList2"/>
    <dgm:cxn modelId="{41140577-C886-4185-BFBB-D9CAE394010E}" type="presParOf" srcId="{9CEFE3C7-44FA-452A-9E5A-23A20B76CBD4}" destId="{8C6A24EB-D566-4C5A-9447-0B00463EC563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5F6B86-811C-4B99-A81C-97F2E127E3CC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D894171E-A19D-498C-82E6-D4A427CA1ED4}">
      <dgm:prSet phldrT="[Text]" custT="1"/>
      <dgm:spPr/>
      <dgm:t>
        <a:bodyPr/>
        <a:lstStyle/>
        <a:p>
          <a:pPr algn="l"/>
          <a:r>
            <a:rPr lang="en-US" sz="1800" dirty="0" smtClean="0"/>
            <a:t>MS </a:t>
          </a:r>
        </a:p>
        <a:p>
          <a:pPr algn="l"/>
          <a:r>
            <a:rPr lang="en-US" sz="1800" dirty="0" smtClean="0"/>
            <a:t>EL </a:t>
          </a:r>
        </a:p>
        <a:p>
          <a:pPr algn="l"/>
          <a:r>
            <a:rPr lang="en-US" sz="1800" dirty="0" smtClean="0"/>
            <a:t>SPED – Routes (13)</a:t>
          </a:r>
        </a:p>
        <a:p>
          <a:pPr algn="ctr"/>
          <a:r>
            <a:rPr lang="en-US" sz="1800" dirty="0" err="1" smtClean="0"/>
            <a:t>GenEd</a:t>
          </a:r>
          <a:r>
            <a:rPr lang="en-US" sz="1800" dirty="0" smtClean="0"/>
            <a:t> – Routes (0)</a:t>
          </a:r>
        </a:p>
        <a:p>
          <a:pPr algn="ctr"/>
          <a:r>
            <a:rPr lang="en-US" sz="1800" dirty="0" smtClean="0"/>
            <a:t>Estimated Cost $1,450,640</a:t>
          </a:r>
        </a:p>
      </dgm:t>
    </dgm:pt>
    <dgm:pt modelId="{94DC80D7-2437-4292-A369-B6016ABFD647}" type="parTrans" cxnId="{B50E7EBE-E1C2-4F57-AD96-11D208CD7C90}">
      <dgm:prSet/>
      <dgm:spPr/>
      <dgm:t>
        <a:bodyPr/>
        <a:lstStyle/>
        <a:p>
          <a:endParaRPr lang="en-US"/>
        </a:p>
      </dgm:t>
    </dgm:pt>
    <dgm:pt modelId="{41A718B8-A270-408E-B8FB-C786B71D86AC}" type="sibTrans" cxnId="{B50E7EBE-E1C2-4F57-AD96-11D208CD7C90}">
      <dgm:prSet/>
      <dgm:spPr/>
      <dgm:t>
        <a:bodyPr/>
        <a:lstStyle/>
        <a:p>
          <a:endParaRPr lang="en-US"/>
        </a:p>
      </dgm:t>
    </dgm:pt>
    <dgm:pt modelId="{1BB97057-1C6A-42A7-AE91-51B809ECE97B}">
      <dgm:prSet phldrT="[Text]" custT="1"/>
      <dgm:spPr/>
      <dgm:t>
        <a:bodyPr/>
        <a:lstStyle/>
        <a:p>
          <a:pPr algn="l"/>
          <a:r>
            <a:rPr lang="en-US" sz="1800" dirty="0" smtClean="0"/>
            <a:t>MS 2.5 Crow Flight</a:t>
          </a:r>
        </a:p>
        <a:p>
          <a:pPr algn="l"/>
          <a:r>
            <a:rPr lang="en-US" sz="1800" dirty="0" smtClean="0"/>
            <a:t>EL  1.0 Crow Flight</a:t>
          </a:r>
        </a:p>
        <a:p>
          <a:pPr algn="ctr"/>
          <a:r>
            <a:rPr lang="en-US" sz="1800" dirty="0" smtClean="0"/>
            <a:t>SPED – Routes (14)</a:t>
          </a:r>
        </a:p>
        <a:p>
          <a:pPr algn="ctr"/>
          <a:r>
            <a:rPr lang="en-US" sz="1800" dirty="0" err="1" smtClean="0"/>
            <a:t>GenEd</a:t>
          </a:r>
          <a:r>
            <a:rPr lang="en-US" sz="1800" dirty="0" smtClean="0"/>
            <a:t> – Routes (24)</a:t>
          </a:r>
        </a:p>
        <a:p>
          <a:pPr algn="ctr"/>
          <a:r>
            <a:rPr lang="en-US" sz="1800" dirty="0" smtClean="0"/>
            <a:t>Estimated Cost $2,872,817</a:t>
          </a:r>
        </a:p>
      </dgm:t>
    </dgm:pt>
    <dgm:pt modelId="{98B4E1A3-0C51-4058-A34F-77F0E3067BE5}" type="parTrans" cxnId="{41BDAC1E-9DD5-4801-9D7A-178B355D972A}">
      <dgm:prSet/>
      <dgm:spPr/>
      <dgm:t>
        <a:bodyPr/>
        <a:lstStyle/>
        <a:p>
          <a:endParaRPr lang="en-US"/>
        </a:p>
      </dgm:t>
    </dgm:pt>
    <dgm:pt modelId="{6B720FFF-D528-4ECF-81BE-EF5F3832D5BD}" type="sibTrans" cxnId="{41BDAC1E-9DD5-4801-9D7A-178B355D972A}">
      <dgm:prSet/>
      <dgm:spPr/>
      <dgm:t>
        <a:bodyPr/>
        <a:lstStyle/>
        <a:p>
          <a:endParaRPr lang="en-US"/>
        </a:p>
      </dgm:t>
    </dgm:pt>
    <dgm:pt modelId="{0C94E1C4-4953-48A7-B4A3-B9D28204845F}">
      <dgm:prSet phldrT="[Text]" custT="1"/>
      <dgm:spPr/>
      <dgm:t>
        <a:bodyPr/>
        <a:lstStyle/>
        <a:p>
          <a:r>
            <a:rPr lang="en-US" sz="1800" dirty="0" smtClean="0"/>
            <a:t>MS 2.5 Crow Flight </a:t>
          </a:r>
        </a:p>
        <a:p>
          <a:r>
            <a:rPr lang="en-US" sz="1800" dirty="0" smtClean="0"/>
            <a:t>EL 1.0 Crow Flight</a:t>
          </a:r>
        </a:p>
        <a:p>
          <a:r>
            <a:rPr lang="en-US" sz="1800" dirty="0" smtClean="0"/>
            <a:t>SPED – Routes (15)</a:t>
          </a:r>
        </a:p>
        <a:p>
          <a:r>
            <a:rPr lang="en-US" sz="1800" dirty="0" err="1" smtClean="0"/>
            <a:t>GenEd</a:t>
          </a:r>
          <a:r>
            <a:rPr lang="en-US" sz="1800" dirty="0" smtClean="0"/>
            <a:t> – Routes (24)</a:t>
          </a:r>
        </a:p>
        <a:p>
          <a:r>
            <a:rPr lang="en-US" sz="1800" dirty="0" smtClean="0"/>
            <a:t>Estimated Cost $2,993,611</a:t>
          </a:r>
          <a:endParaRPr lang="en-US" sz="1800" dirty="0"/>
        </a:p>
      </dgm:t>
    </dgm:pt>
    <dgm:pt modelId="{A0352F0E-97AF-4638-A210-5EB7FD82BA71}" type="parTrans" cxnId="{468FE8B3-BE2F-4970-B893-C96363F417D5}">
      <dgm:prSet/>
      <dgm:spPr/>
      <dgm:t>
        <a:bodyPr/>
        <a:lstStyle/>
        <a:p>
          <a:endParaRPr lang="en-US"/>
        </a:p>
      </dgm:t>
    </dgm:pt>
    <dgm:pt modelId="{16A0192B-4377-4397-A21B-2A6FA16B537E}" type="sibTrans" cxnId="{468FE8B3-BE2F-4970-B893-C96363F417D5}">
      <dgm:prSet/>
      <dgm:spPr/>
      <dgm:t>
        <a:bodyPr/>
        <a:lstStyle/>
        <a:p>
          <a:endParaRPr lang="en-US"/>
        </a:p>
      </dgm:t>
    </dgm:pt>
    <dgm:pt modelId="{0454953B-0E4B-4D3D-8261-C6BF79567876}" type="pres">
      <dgm:prSet presAssocID="{635F6B86-811C-4B99-A81C-97F2E127E3CC}" presName="Name0" presStyleCnt="0">
        <dgm:presLayoutVars>
          <dgm:dir/>
          <dgm:resizeHandles val="exact"/>
        </dgm:presLayoutVars>
      </dgm:prSet>
      <dgm:spPr/>
    </dgm:pt>
    <dgm:pt modelId="{729C7F39-F96A-4078-8BAD-C00942A2DE32}" type="pres">
      <dgm:prSet presAssocID="{635F6B86-811C-4B99-A81C-97F2E127E3CC}" presName="bkgdShp" presStyleLbl="alignAccFollowNode1" presStyleIdx="0" presStyleCnt="1"/>
      <dgm:spPr/>
    </dgm:pt>
    <dgm:pt modelId="{16A4A02B-7053-4B9F-989E-AFCF0A8C7F5E}" type="pres">
      <dgm:prSet presAssocID="{635F6B86-811C-4B99-A81C-97F2E127E3CC}" presName="linComp" presStyleCnt="0"/>
      <dgm:spPr/>
    </dgm:pt>
    <dgm:pt modelId="{233BA2D5-6986-4C50-85C3-26D14661261C}" type="pres">
      <dgm:prSet presAssocID="{D894171E-A19D-498C-82E6-D4A427CA1ED4}" presName="compNode" presStyleCnt="0"/>
      <dgm:spPr/>
    </dgm:pt>
    <dgm:pt modelId="{D532E112-591D-4061-9C31-8A77FD9089CA}" type="pres">
      <dgm:prSet presAssocID="{D894171E-A19D-498C-82E6-D4A427CA1ED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387299-BE94-429E-9388-09D95A63129F}" type="pres">
      <dgm:prSet presAssocID="{D894171E-A19D-498C-82E6-D4A427CA1ED4}" presName="invisiNode" presStyleLbl="node1" presStyleIdx="0" presStyleCnt="3"/>
      <dgm:spPr/>
    </dgm:pt>
    <dgm:pt modelId="{79948145-50D6-4521-8470-8EDA5B806409}" type="pres">
      <dgm:prSet presAssocID="{D894171E-A19D-498C-82E6-D4A427CA1ED4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</dgm:spPr>
      <dgm:t>
        <a:bodyPr/>
        <a:lstStyle/>
        <a:p>
          <a:endParaRPr lang="en-US"/>
        </a:p>
      </dgm:t>
    </dgm:pt>
    <dgm:pt modelId="{AAE3D285-E046-4414-B387-405824E38923}" type="pres">
      <dgm:prSet presAssocID="{41A718B8-A270-408E-B8FB-C786B71D86A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E5D2CCDB-77CA-4ED3-8E98-88821A40A3B4}" type="pres">
      <dgm:prSet presAssocID="{1BB97057-1C6A-42A7-AE91-51B809ECE97B}" presName="compNode" presStyleCnt="0"/>
      <dgm:spPr/>
    </dgm:pt>
    <dgm:pt modelId="{D3A894B6-36C0-473E-B954-2887547D4A8E}" type="pres">
      <dgm:prSet presAssocID="{1BB97057-1C6A-42A7-AE91-51B809ECE97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2A7B19-4497-429F-8FF3-AEB4FF5B90C3}" type="pres">
      <dgm:prSet presAssocID="{1BB97057-1C6A-42A7-AE91-51B809ECE97B}" presName="invisiNode" presStyleLbl="node1" presStyleIdx="1" presStyleCnt="3"/>
      <dgm:spPr/>
    </dgm:pt>
    <dgm:pt modelId="{53B98A54-2EFD-47CE-95AF-73EAF6F64C89}" type="pres">
      <dgm:prSet presAssocID="{1BB97057-1C6A-42A7-AE91-51B809ECE97B}" presName="imagNode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F3D5B431-37C7-408A-95D8-FDAAFD7B4511}" type="pres">
      <dgm:prSet presAssocID="{6B720FFF-D528-4ECF-81BE-EF5F3832D5B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9CEFE3C7-44FA-452A-9E5A-23A20B76CBD4}" type="pres">
      <dgm:prSet presAssocID="{0C94E1C4-4953-48A7-B4A3-B9D28204845F}" presName="compNode" presStyleCnt="0"/>
      <dgm:spPr/>
    </dgm:pt>
    <dgm:pt modelId="{BB9E6D67-EF5B-41C8-B8CD-C38D6B4F1E66}" type="pres">
      <dgm:prSet presAssocID="{0C94E1C4-4953-48A7-B4A3-B9D28204845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0DB42D-DB9C-4BA7-9C08-FA8124FA90FC}" type="pres">
      <dgm:prSet presAssocID="{0C94E1C4-4953-48A7-B4A3-B9D28204845F}" presName="invisiNode" presStyleLbl="node1" presStyleIdx="2" presStyleCnt="3"/>
      <dgm:spPr/>
    </dgm:pt>
    <dgm:pt modelId="{8C6A24EB-D566-4C5A-9447-0B00463EC563}" type="pres">
      <dgm:prSet presAssocID="{0C94E1C4-4953-48A7-B4A3-B9D28204845F}" presName="imagNode" presStyleLbl="fgImgPlace1" presStyleIdx="2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97A06C38-6A02-4B96-9235-07EB8D8ECF72}" type="presOf" srcId="{41A718B8-A270-408E-B8FB-C786B71D86AC}" destId="{AAE3D285-E046-4414-B387-405824E38923}" srcOrd="0" destOrd="0" presId="urn:microsoft.com/office/officeart/2005/8/layout/pList2"/>
    <dgm:cxn modelId="{41BDAC1E-9DD5-4801-9D7A-178B355D972A}" srcId="{635F6B86-811C-4B99-A81C-97F2E127E3CC}" destId="{1BB97057-1C6A-42A7-AE91-51B809ECE97B}" srcOrd="1" destOrd="0" parTransId="{98B4E1A3-0C51-4058-A34F-77F0E3067BE5}" sibTransId="{6B720FFF-D528-4ECF-81BE-EF5F3832D5BD}"/>
    <dgm:cxn modelId="{B50E7EBE-E1C2-4F57-AD96-11D208CD7C90}" srcId="{635F6B86-811C-4B99-A81C-97F2E127E3CC}" destId="{D894171E-A19D-498C-82E6-D4A427CA1ED4}" srcOrd="0" destOrd="0" parTransId="{94DC80D7-2437-4292-A369-B6016ABFD647}" sibTransId="{41A718B8-A270-408E-B8FB-C786B71D86AC}"/>
    <dgm:cxn modelId="{02EF8516-6E21-4312-BBDC-51D4261F779D}" type="presOf" srcId="{D894171E-A19D-498C-82E6-D4A427CA1ED4}" destId="{D532E112-591D-4061-9C31-8A77FD9089CA}" srcOrd="0" destOrd="0" presId="urn:microsoft.com/office/officeart/2005/8/layout/pList2"/>
    <dgm:cxn modelId="{07FF35BE-96E9-4C15-874E-70821DE6E0B9}" type="presOf" srcId="{635F6B86-811C-4B99-A81C-97F2E127E3CC}" destId="{0454953B-0E4B-4D3D-8261-C6BF79567876}" srcOrd="0" destOrd="0" presId="urn:microsoft.com/office/officeart/2005/8/layout/pList2"/>
    <dgm:cxn modelId="{468FE8B3-BE2F-4970-B893-C96363F417D5}" srcId="{635F6B86-811C-4B99-A81C-97F2E127E3CC}" destId="{0C94E1C4-4953-48A7-B4A3-B9D28204845F}" srcOrd="2" destOrd="0" parTransId="{A0352F0E-97AF-4638-A210-5EB7FD82BA71}" sibTransId="{16A0192B-4377-4397-A21B-2A6FA16B537E}"/>
    <dgm:cxn modelId="{9A6B4D2C-BFC3-49BF-8121-CF1793CA798A}" type="presOf" srcId="{1BB97057-1C6A-42A7-AE91-51B809ECE97B}" destId="{D3A894B6-36C0-473E-B954-2887547D4A8E}" srcOrd="0" destOrd="0" presId="urn:microsoft.com/office/officeart/2005/8/layout/pList2"/>
    <dgm:cxn modelId="{4B5885CE-F660-441A-B246-D23765CC3ABF}" type="presOf" srcId="{0C94E1C4-4953-48A7-B4A3-B9D28204845F}" destId="{BB9E6D67-EF5B-41C8-B8CD-C38D6B4F1E66}" srcOrd="0" destOrd="0" presId="urn:microsoft.com/office/officeart/2005/8/layout/pList2"/>
    <dgm:cxn modelId="{8BBA8D2E-6E89-4BB9-AC0B-AFEA8E854C30}" type="presOf" srcId="{6B720FFF-D528-4ECF-81BE-EF5F3832D5BD}" destId="{F3D5B431-37C7-408A-95D8-FDAAFD7B4511}" srcOrd="0" destOrd="0" presId="urn:microsoft.com/office/officeart/2005/8/layout/pList2"/>
    <dgm:cxn modelId="{94AD5448-1010-4D9F-8D43-AB5B6AE6DFC8}" type="presParOf" srcId="{0454953B-0E4B-4D3D-8261-C6BF79567876}" destId="{729C7F39-F96A-4078-8BAD-C00942A2DE32}" srcOrd="0" destOrd="0" presId="urn:microsoft.com/office/officeart/2005/8/layout/pList2"/>
    <dgm:cxn modelId="{43D566FC-ED27-481D-8E64-F14948E11F71}" type="presParOf" srcId="{0454953B-0E4B-4D3D-8261-C6BF79567876}" destId="{16A4A02B-7053-4B9F-989E-AFCF0A8C7F5E}" srcOrd="1" destOrd="0" presId="urn:microsoft.com/office/officeart/2005/8/layout/pList2"/>
    <dgm:cxn modelId="{B86214A4-D8FC-49B2-96E6-64EE3E403B80}" type="presParOf" srcId="{16A4A02B-7053-4B9F-989E-AFCF0A8C7F5E}" destId="{233BA2D5-6986-4C50-85C3-26D14661261C}" srcOrd="0" destOrd="0" presId="urn:microsoft.com/office/officeart/2005/8/layout/pList2"/>
    <dgm:cxn modelId="{906497EA-6371-4D0F-B17B-19F6B8ACCC5C}" type="presParOf" srcId="{233BA2D5-6986-4C50-85C3-26D14661261C}" destId="{D532E112-591D-4061-9C31-8A77FD9089CA}" srcOrd="0" destOrd="0" presId="urn:microsoft.com/office/officeart/2005/8/layout/pList2"/>
    <dgm:cxn modelId="{D5875C99-B1BA-46B1-9C08-98DE906B30A4}" type="presParOf" srcId="{233BA2D5-6986-4C50-85C3-26D14661261C}" destId="{51387299-BE94-429E-9388-09D95A63129F}" srcOrd="1" destOrd="0" presId="urn:microsoft.com/office/officeart/2005/8/layout/pList2"/>
    <dgm:cxn modelId="{EE687D46-F0BB-485E-A41F-0B8C54B4FBBF}" type="presParOf" srcId="{233BA2D5-6986-4C50-85C3-26D14661261C}" destId="{79948145-50D6-4521-8470-8EDA5B806409}" srcOrd="2" destOrd="0" presId="urn:microsoft.com/office/officeart/2005/8/layout/pList2"/>
    <dgm:cxn modelId="{BDCB297C-47F3-48B0-B9AB-11DF84997299}" type="presParOf" srcId="{16A4A02B-7053-4B9F-989E-AFCF0A8C7F5E}" destId="{AAE3D285-E046-4414-B387-405824E38923}" srcOrd="1" destOrd="0" presId="urn:microsoft.com/office/officeart/2005/8/layout/pList2"/>
    <dgm:cxn modelId="{91E13DB3-312E-41B2-88D3-2307DA064335}" type="presParOf" srcId="{16A4A02B-7053-4B9F-989E-AFCF0A8C7F5E}" destId="{E5D2CCDB-77CA-4ED3-8E98-88821A40A3B4}" srcOrd="2" destOrd="0" presId="urn:microsoft.com/office/officeart/2005/8/layout/pList2"/>
    <dgm:cxn modelId="{E37EEC35-E35A-4C8B-9B06-C3B26BD97B08}" type="presParOf" srcId="{E5D2CCDB-77CA-4ED3-8E98-88821A40A3B4}" destId="{D3A894B6-36C0-473E-B954-2887547D4A8E}" srcOrd="0" destOrd="0" presId="urn:microsoft.com/office/officeart/2005/8/layout/pList2"/>
    <dgm:cxn modelId="{942189E8-BCC4-4ABF-B637-F016C3955154}" type="presParOf" srcId="{E5D2CCDB-77CA-4ED3-8E98-88821A40A3B4}" destId="{7B2A7B19-4497-429F-8FF3-AEB4FF5B90C3}" srcOrd="1" destOrd="0" presId="urn:microsoft.com/office/officeart/2005/8/layout/pList2"/>
    <dgm:cxn modelId="{4F1C69A1-241E-4C7E-84F0-D9A1240900DC}" type="presParOf" srcId="{E5D2CCDB-77CA-4ED3-8E98-88821A40A3B4}" destId="{53B98A54-2EFD-47CE-95AF-73EAF6F64C89}" srcOrd="2" destOrd="0" presId="urn:microsoft.com/office/officeart/2005/8/layout/pList2"/>
    <dgm:cxn modelId="{985B3D8D-9BED-4DFC-A56D-E3ED168AF2CE}" type="presParOf" srcId="{16A4A02B-7053-4B9F-989E-AFCF0A8C7F5E}" destId="{F3D5B431-37C7-408A-95D8-FDAAFD7B4511}" srcOrd="3" destOrd="0" presId="urn:microsoft.com/office/officeart/2005/8/layout/pList2"/>
    <dgm:cxn modelId="{EED16B25-2082-4F14-B021-B8D951FFDF48}" type="presParOf" srcId="{16A4A02B-7053-4B9F-989E-AFCF0A8C7F5E}" destId="{9CEFE3C7-44FA-452A-9E5A-23A20B76CBD4}" srcOrd="4" destOrd="0" presId="urn:microsoft.com/office/officeart/2005/8/layout/pList2"/>
    <dgm:cxn modelId="{0DC4C20C-7AAB-435E-BD1F-5793640A729B}" type="presParOf" srcId="{9CEFE3C7-44FA-452A-9E5A-23A20B76CBD4}" destId="{BB9E6D67-EF5B-41C8-B8CD-C38D6B4F1E66}" srcOrd="0" destOrd="0" presId="urn:microsoft.com/office/officeart/2005/8/layout/pList2"/>
    <dgm:cxn modelId="{80BF427B-DC1F-4925-B119-F66BEF3455AF}" type="presParOf" srcId="{9CEFE3C7-44FA-452A-9E5A-23A20B76CBD4}" destId="{B70DB42D-DB9C-4BA7-9C08-FA8124FA90FC}" srcOrd="1" destOrd="0" presId="urn:microsoft.com/office/officeart/2005/8/layout/pList2"/>
    <dgm:cxn modelId="{4CD0E910-1CD7-4E67-BDF1-8928396F1FA6}" type="presParOf" srcId="{9CEFE3C7-44FA-452A-9E5A-23A20B76CBD4}" destId="{8C6A24EB-D566-4C5A-9447-0B00463EC563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5F6B86-811C-4B99-A81C-97F2E127E3CC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D894171E-A19D-498C-82E6-D4A427CA1ED4}">
      <dgm:prSet phldrT="[Text]" custT="1"/>
      <dgm:spPr/>
      <dgm:t>
        <a:bodyPr/>
        <a:lstStyle/>
        <a:p>
          <a:pPr algn="l"/>
          <a:r>
            <a:rPr lang="en-US" sz="1800" dirty="0" smtClean="0"/>
            <a:t>MS </a:t>
          </a:r>
        </a:p>
        <a:p>
          <a:pPr algn="l"/>
          <a:r>
            <a:rPr lang="en-US" sz="1800" dirty="0" smtClean="0"/>
            <a:t>EL </a:t>
          </a:r>
        </a:p>
        <a:p>
          <a:pPr algn="l"/>
          <a:r>
            <a:rPr lang="en-US" sz="1800" dirty="0" smtClean="0"/>
            <a:t>SPED – Routes (13)</a:t>
          </a:r>
        </a:p>
        <a:p>
          <a:pPr algn="ctr"/>
          <a:r>
            <a:rPr lang="en-US" sz="1800" dirty="0" err="1" smtClean="0"/>
            <a:t>GenEd</a:t>
          </a:r>
          <a:r>
            <a:rPr lang="en-US" sz="1800" dirty="0" smtClean="0"/>
            <a:t> – Routes (0)</a:t>
          </a:r>
        </a:p>
        <a:p>
          <a:pPr algn="ctr"/>
          <a:r>
            <a:rPr lang="en-US" sz="1800" dirty="0" smtClean="0"/>
            <a:t>Estimated Cost $1,450,640</a:t>
          </a:r>
        </a:p>
      </dgm:t>
    </dgm:pt>
    <dgm:pt modelId="{94DC80D7-2437-4292-A369-B6016ABFD647}" type="parTrans" cxnId="{B50E7EBE-E1C2-4F57-AD96-11D208CD7C90}">
      <dgm:prSet/>
      <dgm:spPr/>
      <dgm:t>
        <a:bodyPr/>
        <a:lstStyle/>
        <a:p>
          <a:endParaRPr lang="en-US"/>
        </a:p>
      </dgm:t>
    </dgm:pt>
    <dgm:pt modelId="{41A718B8-A270-408E-B8FB-C786B71D86AC}" type="sibTrans" cxnId="{B50E7EBE-E1C2-4F57-AD96-11D208CD7C90}">
      <dgm:prSet/>
      <dgm:spPr/>
      <dgm:t>
        <a:bodyPr/>
        <a:lstStyle/>
        <a:p>
          <a:endParaRPr lang="en-US"/>
        </a:p>
      </dgm:t>
    </dgm:pt>
    <dgm:pt modelId="{1BB97057-1C6A-42A7-AE91-51B809ECE97B}">
      <dgm:prSet phldrT="[Text]" custT="1"/>
      <dgm:spPr/>
      <dgm:t>
        <a:bodyPr/>
        <a:lstStyle/>
        <a:p>
          <a:pPr algn="l"/>
          <a:r>
            <a:rPr lang="en-US" sz="1800" dirty="0" smtClean="0"/>
            <a:t>MS 2.5 Crow Flight</a:t>
          </a:r>
        </a:p>
        <a:p>
          <a:pPr algn="l"/>
          <a:r>
            <a:rPr lang="en-US" sz="1800" dirty="0" smtClean="0"/>
            <a:t>EL  1.0 Crow Flight</a:t>
          </a:r>
        </a:p>
        <a:p>
          <a:pPr algn="ctr"/>
          <a:r>
            <a:rPr lang="en-US" sz="1800" dirty="0" smtClean="0"/>
            <a:t>SPED – Routes (14)</a:t>
          </a:r>
        </a:p>
        <a:p>
          <a:pPr algn="ctr"/>
          <a:r>
            <a:rPr lang="en-US" sz="1800" dirty="0" err="1" smtClean="0"/>
            <a:t>GenEd</a:t>
          </a:r>
          <a:r>
            <a:rPr lang="en-US" sz="1800" dirty="0" smtClean="0"/>
            <a:t> – Routes (15)</a:t>
          </a:r>
        </a:p>
        <a:p>
          <a:pPr algn="ctr"/>
          <a:r>
            <a:rPr lang="en-US" sz="1800" dirty="0" smtClean="0"/>
            <a:t>Estimated Cost $2,373,231</a:t>
          </a:r>
        </a:p>
      </dgm:t>
    </dgm:pt>
    <dgm:pt modelId="{98B4E1A3-0C51-4058-A34F-77F0E3067BE5}" type="parTrans" cxnId="{41BDAC1E-9DD5-4801-9D7A-178B355D972A}">
      <dgm:prSet/>
      <dgm:spPr/>
      <dgm:t>
        <a:bodyPr/>
        <a:lstStyle/>
        <a:p>
          <a:endParaRPr lang="en-US"/>
        </a:p>
      </dgm:t>
    </dgm:pt>
    <dgm:pt modelId="{6B720FFF-D528-4ECF-81BE-EF5F3832D5BD}" type="sibTrans" cxnId="{41BDAC1E-9DD5-4801-9D7A-178B355D972A}">
      <dgm:prSet/>
      <dgm:spPr/>
      <dgm:t>
        <a:bodyPr/>
        <a:lstStyle/>
        <a:p>
          <a:endParaRPr lang="en-US"/>
        </a:p>
      </dgm:t>
    </dgm:pt>
    <dgm:pt modelId="{0C94E1C4-4953-48A7-B4A3-B9D28204845F}">
      <dgm:prSet phldrT="[Text]" custT="1"/>
      <dgm:spPr/>
      <dgm:t>
        <a:bodyPr/>
        <a:lstStyle/>
        <a:p>
          <a:r>
            <a:rPr lang="en-US" sz="1800" dirty="0" smtClean="0"/>
            <a:t>MS 2.5 Crow Flight </a:t>
          </a:r>
        </a:p>
        <a:p>
          <a:r>
            <a:rPr lang="en-US" sz="1800" dirty="0" smtClean="0"/>
            <a:t>EL 1.0 Crow Flight</a:t>
          </a:r>
        </a:p>
        <a:p>
          <a:r>
            <a:rPr lang="en-US" sz="1800" dirty="0" smtClean="0"/>
            <a:t>SPED – Routes (15)</a:t>
          </a:r>
        </a:p>
        <a:p>
          <a:r>
            <a:rPr lang="en-US" sz="1800" dirty="0" err="1" smtClean="0"/>
            <a:t>GenEd</a:t>
          </a:r>
          <a:r>
            <a:rPr lang="en-US" sz="1800" dirty="0" smtClean="0"/>
            <a:t> – Routes (15)</a:t>
          </a:r>
        </a:p>
        <a:p>
          <a:r>
            <a:rPr lang="en-US" sz="1800" dirty="0" smtClean="0"/>
            <a:t>Estimated Cost $2,444,066</a:t>
          </a:r>
          <a:endParaRPr lang="en-US" sz="1800" dirty="0"/>
        </a:p>
      </dgm:t>
    </dgm:pt>
    <dgm:pt modelId="{A0352F0E-97AF-4638-A210-5EB7FD82BA71}" type="parTrans" cxnId="{468FE8B3-BE2F-4970-B893-C96363F417D5}">
      <dgm:prSet/>
      <dgm:spPr/>
      <dgm:t>
        <a:bodyPr/>
        <a:lstStyle/>
        <a:p>
          <a:endParaRPr lang="en-US"/>
        </a:p>
      </dgm:t>
    </dgm:pt>
    <dgm:pt modelId="{16A0192B-4377-4397-A21B-2A6FA16B537E}" type="sibTrans" cxnId="{468FE8B3-BE2F-4970-B893-C96363F417D5}">
      <dgm:prSet/>
      <dgm:spPr/>
      <dgm:t>
        <a:bodyPr/>
        <a:lstStyle/>
        <a:p>
          <a:endParaRPr lang="en-US"/>
        </a:p>
      </dgm:t>
    </dgm:pt>
    <dgm:pt modelId="{0454953B-0E4B-4D3D-8261-C6BF79567876}" type="pres">
      <dgm:prSet presAssocID="{635F6B86-811C-4B99-A81C-97F2E127E3CC}" presName="Name0" presStyleCnt="0">
        <dgm:presLayoutVars>
          <dgm:dir/>
          <dgm:resizeHandles val="exact"/>
        </dgm:presLayoutVars>
      </dgm:prSet>
      <dgm:spPr/>
    </dgm:pt>
    <dgm:pt modelId="{729C7F39-F96A-4078-8BAD-C00942A2DE32}" type="pres">
      <dgm:prSet presAssocID="{635F6B86-811C-4B99-A81C-97F2E127E3CC}" presName="bkgdShp" presStyleLbl="alignAccFollowNode1" presStyleIdx="0" presStyleCnt="1"/>
      <dgm:spPr/>
    </dgm:pt>
    <dgm:pt modelId="{16A4A02B-7053-4B9F-989E-AFCF0A8C7F5E}" type="pres">
      <dgm:prSet presAssocID="{635F6B86-811C-4B99-A81C-97F2E127E3CC}" presName="linComp" presStyleCnt="0"/>
      <dgm:spPr/>
    </dgm:pt>
    <dgm:pt modelId="{233BA2D5-6986-4C50-85C3-26D14661261C}" type="pres">
      <dgm:prSet presAssocID="{D894171E-A19D-498C-82E6-D4A427CA1ED4}" presName="compNode" presStyleCnt="0"/>
      <dgm:spPr/>
    </dgm:pt>
    <dgm:pt modelId="{D532E112-591D-4061-9C31-8A77FD9089CA}" type="pres">
      <dgm:prSet presAssocID="{D894171E-A19D-498C-82E6-D4A427CA1ED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387299-BE94-429E-9388-09D95A63129F}" type="pres">
      <dgm:prSet presAssocID="{D894171E-A19D-498C-82E6-D4A427CA1ED4}" presName="invisiNode" presStyleLbl="node1" presStyleIdx="0" presStyleCnt="3"/>
      <dgm:spPr/>
    </dgm:pt>
    <dgm:pt modelId="{79948145-50D6-4521-8470-8EDA5B806409}" type="pres">
      <dgm:prSet presAssocID="{D894171E-A19D-498C-82E6-D4A427CA1ED4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</dgm:spPr>
      <dgm:t>
        <a:bodyPr/>
        <a:lstStyle/>
        <a:p>
          <a:endParaRPr lang="en-US"/>
        </a:p>
      </dgm:t>
    </dgm:pt>
    <dgm:pt modelId="{AAE3D285-E046-4414-B387-405824E38923}" type="pres">
      <dgm:prSet presAssocID="{41A718B8-A270-408E-B8FB-C786B71D86A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E5D2CCDB-77CA-4ED3-8E98-88821A40A3B4}" type="pres">
      <dgm:prSet presAssocID="{1BB97057-1C6A-42A7-AE91-51B809ECE97B}" presName="compNode" presStyleCnt="0"/>
      <dgm:spPr/>
    </dgm:pt>
    <dgm:pt modelId="{D3A894B6-36C0-473E-B954-2887547D4A8E}" type="pres">
      <dgm:prSet presAssocID="{1BB97057-1C6A-42A7-AE91-51B809ECE97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2A7B19-4497-429F-8FF3-AEB4FF5B90C3}" type="pres">
      <dgm:prSet presAssocID="{1BB97057-1C6A-42A7-AE91-51B809ECE97B}" presName="invisiNode" presStyleLbl="node1" presStyleIdx="1" presStyleCnt="3"/>
      <dgm:spPr/>
    </dgm:pt>
    <dgm:pt modelId="{53B98A54-2EFD-47CE-95AF-73EAF6F64C89}" type="pres">
      <dgm:prSet presAssocID="{1BB97057-1C6A-42A7-AE91-51B809ECE97B}" presName="imagNode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F3D5B431-37C7-408A-95D8-FDAAFD7B4511}" type="pres">
      <dgm:prSet presAssocID="{6B720FFF-D528-4ECF-81BE-EF5F3832D5B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9CEFE3C7-44FA-452A-9E5A-23A20B76CBD4}" type="pres">
      <dgm:prSet presAssocID="{0C94E1C4-4953-48A7-B4A3-B9D28204845F}" presName="compNode" presStyleCnt="0"/>
      <dgm:spPr/>
    </dgm:pt>
    <dgm:pt modelId="{BB9E6D67-EF5B-41C8-B8CD-C38D6B4F1E66}" type="pres">
      <dgm:prSet presAssocID="{0C94E1C4-4953-48A7-B4A3-B9D28204845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0DB42D-DB9C-4BA7-9C08-FA8124FA90FC}" type="pres">
      <dgm:prSet presAssocID="{0C94E1C4-4953-48A7-B4A3-B9D28204845F}" presName="invisiNode" presStyleLbl="node1" presStyleIdx="2" presStyleCnt="3"/>
      <dgm:spPr/>
    </dgm:pt>
    <dgm:pt modelId="{8C6A24EB-D566-4C5A-9447-0B00463EC563}" type="pres">
      <dgm:prSet presAssocID="{0C94E1C4-4953-48A7-B4A3-B9D28204845F}" presName="imagNode" presStyleLbl="fgImgPlace1" presStyleIdx="2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F1F0F4D6-3409-4A68-811D-131D24D53E5E}" type="presOf" srcId="{6B720FFF-D528-4ECF-81BE-EF5F3832D5BD}" destId="{F3D5B431-37C7-408A-95D8-FDAAFD7B4511}" srcOrd="0" destOrd="0" presId="urn:microsoft.com/office/officeart/2005/8/layout/pList2"/>
    <dgm:cxn modelId="{41BDAC1E-9DD5-4801-9D7A-178B355D972A}" srcId="{635F6B86-811C-4B99-A81C-97F2E127E3CC}" destId="{1BB97057-1C6A-42A7-AE91-51B809ECE97B}" srcOrd="1" destOrd="0" parTransId="{98B4E1A3-0C51-4058-A34F-77F0E3067BE5}" sibTransId="{6B720FFF-D528-4ECF-81BE-EF5F3832D5BD}"/>
    <dgm:cxn modelId="{B50E7EBE-E1C2-4F57-AD96-11D208CD7C90}" srcId="{635F6B86-811C-4B99-A81C-97F2E127E3CC}" destId="{D894171E-A19D-498C-82E6-D4A427CA1ED4}" srcOrd="0" destOrd="0" parTransId="{94DC80D7-2437-4292-A369-B6016ABFD647}" sibTransId="{41A718B8-A270-408E-B8FB-C786B71D86AC}"/>
    <dgm:cxn modelId="{B0B5ADB8-6311-490C-AC60-D2EAA5DB828D}" type="presOf" srcId="{635F6B86-811C-4B99-A81C-97F2E127E3CC}" destId="{0454953B-0E4B-4D3D-8261-C6BF79567876}" srcOrd="0" destOrd="0" presId="urn:microsoft.com/office/officeart/2005/8/layout/pList2"/>
    <dgm:cxn modelId="{A99E779D-6DD0-40DE-843C-59E584310EAE}" type="presOf" srcId="{1BB97057-1C6A-42A7-AE91-51B809ECE97B}" destId="{D3A894B6-36C0-473E-B954-2887547D4A8E}" srcOrd="0" destOrd="0" presId="urn:microsoft.com/office/officeart/2005/8/layout/pList2"/>
    <dgm:cxn modelId="{468FE8B3-BE2F-4970-B893-C96363F417D5}" srcId="{635F6B86-811C-4B99-A81C-97F2E127E3CC}" destId="{0C94E1C4-4953-48A7-B4A3-B9D28204845F}" srcOrd="2" destOrd="0" parTransId="{A0352F0E-97AF-4638-A210-5EB7FD82BA71}" sibTransId="{16A0192B-4377-4397-A21B-2A6FA16B537E}"/>
    <dgm:cxn modelId="{D686B7EE-5732-4E16-AEF7-BFF2ECF0F1FE}" type="presOf" srcId="{41A718B8-A270-408E-B8FB-C786B71D86AC}" destId="{AAE3D285-E046-4414-B387-405824E38923}" srcOrd="0" destOrd="0" presId="urn:microsoft.com/office/officeart/2005/8/layout/pList2"/>
    <dgm:cxn modelId="{6A3D7D70-77C1-496F-AB96-57A2BEDBFABB}" type="presOf" srcId="{0C94E1C4-4953-48A7-B4A3-B9D28204845F}" destId="{BB9E6D67-EF5B-41C8-B8CD-C38D6B4F1E66}" srcOrd="0" destOrd="0" presId="urn:microsoft.com/office/officeart/2005/8/layout/pList2"/>
    <dgm:cxn modelId="{30FD3B82-0B8B-4FB3-9ACA-AAC6C3DCD401}" type="presOf" srcId="{D894171E-A19D-498C-82E6-D4A427CA1ED4}" destId="{D532E112-591D-4061-9C31-8A77FD9089CA}" srcOrd="0" destOrd="0" presId="urn:microsoft.com/office/officeart/2005/8/layout/pList2"/>
    <dgm:cxn modelId="{4F8A3F9D-6249-43DF-A928-2AD153B7DE08}" type="presParOf" srcId="{0454953B-0E4B-4D3D-8261-C6BF79567876}" destId="{729C7F39-F96A-4078-8BAD-C00942A2DE32}" srcOrd="0" destOrd="0" presId="urn:microsoft.com/office/officeart/2005/8/layout/pList2"/>
    <dgm:cxn modelId="{40B2A10C-21C6-47C9-A7C2-6EF304F96665}" type="presParOf" srcId="{0454953B-0E4B-4D3D-8261-C6BF79567876}" destId="{16A4A02B-7053-4B9F-989E-AFCF0A8C7F5E}" srcOrd="1" destOrd="0" presId="urn:microsoft.com/office/officeart/2005/8/layout/pList2"/>
    <dgm:cxn modelId="{6979351A-759D-43DA-9400-ACF4C0CE9B0E}" type="presParOf" srcId="{16A4A02B-7053-4B9F-989E-AFCF0A8C7F5E}" destId="{233BA2D5-6986-4C50-85C3-26D14661261C}" srcOrd="0" destOrd="0" presId="urn:microsoft.com/office/officeart/2005/8/layout/pList2"/>
    <dgm:cxn modelId="{BB2ABF69-52EF-4F02-B410-43AEB7C3BEEC}" type="presParOf" srcId="{233BA2D5-6986-4C50-85C3-26D14661261C}" destId="{D532E112-591D-4061-9C31-8A77FD9089CA}" srcOrd="0" destOrd="0" presId="urn:microsoft.com/office/officeart/2005/8/layout/pList2"/>
    <dgm:cxn modelId="{BC0C7CAD-03A5-4969-B2CE-8117ED5A8006}" type="presParOf" srcId="{233BA2D5-6986-4C50-85C3-26D14661261C}" destId="{51387299-BE94-429E-9388-09D95A63129F}" srcOrd="1" destOrd="0" presId="urn:microsoft.com/office/officeart/2005/8/layout/pList2"/>
    <dgm:cxn modelId="{E08C3756-6885-4250-AE02-2B92CF319B9D}" type="presParOf" srcId="{233BA2D5-6986-4C50-85C3-26D14661261C}" destId="{79948145-50D6-4521-8470-8EDA5B806409}" srcOrd="2" destOrd="0" presId="urn:microsoft.com/office/officeart/2005/8/layout/pList2"/>
    <dgm:cxn modelId="{85574F62-6B5E-42C7-AD95-5D47D5748404}" type="presParOf" srcId="{16A4A02B-7053-4B9F-989E-AFCF0A8C7F5E}" destId="{AAE3D285-E046-4414-B387-405824E38923}" srcOrd="1" destOrd="0" presId="urn:microsoft.com/office/officeart/2005/8/layout/pList2"/>
    <dgm:cxn modelId="{E447AE59-1042-4F03-89C5-053244741C9B}" type="presParOf" srcId="{16A4A02B-7053-4B9F-989E-AFCF0A8C7F5E}" destId="{E5D2CCDB-77CA-4ED3-8E98-88821A40A3B4}" srcOrd="2" destOrd="0" presId="urn:microsoft.com/office/officeart/2005/8/layout/pList2"/>
    <dgm:cxn modelId="{B8E22359-0501-4698-8412-7AD50C49A9C5}" type="presParOf" srcId="{E5D2CCDB-77CA-4ED3-8E98-88821A40A3B4}" destId="{D3A894B6-36C0-473E-B954-2887547D4A8E}" srcOrd="0" destOrd="0" presId="urn:microsoft.com/office/officeart/2005/8/layout/pList2"/>
    <dgm:cxn modelId="{52051D78-F9BE-42C6-8D1D-7A0A76E58B44}" type="presParOf" srcId="{E5D2CCDB-77CA-4ED3-8E98-88821A40A3B4}" destId="{7B2A7B19-4497-429F-8FF3-AEB4FF5B90C3}" srcOrd="1" destOrd="0" presId="urn:microsoft.com/office/officeart/2005/8/layout/pList2"/>
    <dgm:cxn modelId="{515354EE-4477-4CF7-A6EC-F7ECF4DC70EB}" type="presParOf" srcId="{E5D2CCDB-77CA-4ED3-8E98-88821A40A3B4}" destId="{53B98A54-2EFD-47CE-95AF-73EAF6F64C89}" srcOrd="2" destOrd="0" presId="urn:microsoft.com/office/officeart/2005/8/layout/pList2"/>
    <dgm:cxn modelId="{41DC3E5B-E59B-4C2C-BF05-B624726DCA59}" type="presParOf" srcId="{16A4A02B-7053-4B9F-989E-AFCF0A8C7F5E}" destId="{F3D5B431-37C7-408A-95D8-FDAAFD7B4511}" srcOrd="3" destOrd="0" presId="urn:microsoft.com/office/officeart/2005/8/layout/pList2"/>
    <dgm:cxn modelId="{BE89D115-3F6F-409F-8075-8736889BB593}" type="presParOf" srcId="{16A4A02B-7053-4B9F-989E-AFCF0A8C7F5E}" destId="{9CEFE3C7-44FA-452A-9E5A-23A20B76CBD4}" srcOrd="4" destOrd="0" presId="urn:microsoft.com/office/officeart/2005/8/layout/pList2"/>
    <dgm:cxn modelId="{A03D30AB-E9F2-441C-8BE1-54EA982D9F31}" type="presParOf" srcId="{9CEFE3C7-44FA-452A-9E5A-23A20B76CBD4}" destId="{BB9E6D67-EF5B-41C8-B8CD-C38D6B4F1E66}" srcOrd="0" destOrd="0" presId="urn:microsoft.com/office/officeart/2005/8/layout/pList2"/>
    <dgm:cxn modelId="{614F2A41-AF64-42B4-B87B-BC8EFFE39BB0}" type="presParOf" srcId="{9CEFE3C7-44FA-452A-9E5A-23A20B76CBD4}" destId="{B70DB42D-DB9C-4BA7-9C08-FA8124FA90FC}" srcOrd="1" destOrd="0" presId="urn:microsoft.com/office/officeart/2005/8/layout/pList2"/>
    <dgm:cxn modelId="{6E83DA25-9934-4CD4-8222-BCAF0AF68A08}" type="presParOf" srcId="{9CEFE3C7-44FA-452A-9E5A-23A20B76CBD4}" destId="{8C6A24EB-D566-4C5A-9447-0B00463EC563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22AA6-64FC-4EC0-A3D1-83587F790207}" type="datetimeFigureOut">
              <a:rPr lang="en-US" smtClean="0"/>
              <a:t>10/23/2019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506FA-249F-4F92-AE0E-4F8D429B23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46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506FA-249F-4F92-AE0E-4F8D429B230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77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506FA-249F-4F92-AE0E-4F8D429B230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713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506FA-249F-4F92-AE0E-4F8D429B230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1541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506FA-249F-4F92-AE0E-4F8D429B230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822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506FA-249F-4F92-AE0E-4F8D429B230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381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506FA-249F-4F92-AE0E-4F8D429B230B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589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506FA-249F-4F92-AE0E-4F8D429B230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866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506FA-249F-4F92-AE0E-4F8D429B230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290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506FA-249F-4F92-AE0E-4F8D429B230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665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506FA-249F-4F92-AE0E-4F8D429B230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472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506FA-249F-4F92-AE0E-4F8D429B230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429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506FA-249F-4F92-AE0E-4F8D429B230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818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506FA-249F-4F92-AE0E-4F8D429B230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2357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506FA-249F-4F92-AE0E-4F8D429B230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489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95800"/>
            <a:ext cx="4876800" cy="12192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753100"/>
            <a:ext cx="6400800" cy="6477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FFC00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247-9D16-434E-89F7-23A3C4FEFA68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C014-618A-4D27-BB9C-91EC68D91E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247-9D16-434E-89F7-23A3C4FEFA68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C014-618A-4D27-BB9C-91EC68D91E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151356" y="304800"/>
            <a:ext cx="4876800" cy="1143000"/>
          </a:xfrm>
        </p:spPr>
        <p:txBody>
          <a:bodyPr>
            <a:noAutofit/>
          </a:bodyPr>
          <a:lstStyle>
            <a:lvl1pPr>
              <a:defRPr sz="36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247-9D16-434E-89F7-23A3C4FEFA68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C014-618A-4D27-BB9C-91EC68D91E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356" y="304800"/>
            <a:ext cx="4876800" cy="1143000"/>
          </a:xfrm>
        </p:spPr>
        <p:txBody>
          <a:bodyPr>
            <a:noAutofit/>
          </a:bodyPr>
          <a:lstStyle>
            <a:lvl1pPr>
              <a:defRPr sz="36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1"/>
            <a:ext cx="8458200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645275"/>
            <a:ext cx="2133600" cy="212725"/>
          </a:xfrm>
        </p:spPr>
        <p:txBody>
          <a:bodyPr/>
          <a:lstStyle/>
          <a:p>
            <a:fld id="{568EA247-9D16-434E-89F7-23A3C4FEFA68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645275"/>
            <a:ext cx="2133600" cy="212725"/>
          </a:xfrm>
        </p:spPr>
        <p:txBody>
          <a:bodyPr/>
          <a:lstStyle/>
          <a:p>
            <a:fld id="{9777C014-618A-4D27-BB9C-91EC68D91E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247-9D16-434E-89F7-23A3C4FEFA68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C014-618A-4D27-BB9C-91EC68D91E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4038600" cy="42672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1"/>
            <a:ext cx="4038600" cy="42672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247-9D16-434E-89F7-23A3C4FEFA68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C014-618A-4D27-BB9C-91EC68D91E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151356" y="304800"/>
            <a:ext cx="4876800" cy="1143000"/>
          </a:xfrm>
        </p:spPr>
        <p:txBody>
          <a:bodyPr>
            <a:noAutofit/>
          </a:bodyPr>
          <a:lstStyle>
            <a:lvl1pPr>
              <a:defRPr sz="36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4040188" cy="487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78112"/>
            <a:ext cx="4040188" cy="36464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57400"/>
            <a:ext cx="4041775" cy="4873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78112"/>
            <a:ext cx="4041775" cy="36464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247-9D16-434E-89F7-23A3C4FEFA68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C014-618A-4D27-BB9C-91EC68D91E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51356" y="304800"/>
            <a:ext cx="4876800" cy="1143000"/>
          </a:xfrm>
        </p:spPr>
        <p:txBody>
          <a:bodyPr>
            <a:noAutofit/>
          </a:bodyPr>
          <a:lstStyle>
            <a:lvl1pPr>
              <a:defRPr sz="36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247-9D16-434E-89F7-23A3C4FEFA68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C014-618A-4D27-BB9C-91EC68D91E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51356" y="304800"/>
            <a:ext cx="4876800" cy="1143000"/>
          </a:xfrm>
        </p:spPr>
        <p:txBody>
          <a:bodyPr>
            <a:noAutofit/>
          </a:bodyPr>
          <a:lstStyle>
            <a:lvl1pPr>
              <a:defRPr sz="36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247-9D16-434E-89F7-23A3C4FEFA68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C014-618A-4D27-BB9C-91EC68D91E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247-9D16-434E-89F7-23A3C4FEFA68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C014-618A-4D27-BB9C-91EC68D91E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247-9D16-434E-89F7-23A3C4FEFA68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C014-618A-4D27-BB9C-91EC68D91E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EA247-9D16-434E-89F7-23A3C4FEFA68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7C014-618A-4D27-BB9C-91EC68D91E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Board Study Session: Student Transportation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October 22, 2019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15200" y="4953000"/>
            <a:ext cx="1600200" cy="1905000"/>
          </a:xfrm>
          <a:prstGeom prst="rect">
            <a:avLst/>
          </a:prstGeom>
          <a:solidFill>
            <a:srgbClr val="4F4F5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673334"/>
            <a:ext cx="685800" cy="3693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516" y="5640320"/>
            <a:ext cx="2508484" cy="1217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915400" cy="1447800"/>
          </a:xfrm>
        </p:spPr>
        <p:txBody>
          <a:bodyPr/>
          <a:lstStyle/>
          <a:p>
            <a:pPr algn="r"/>
            <a:r>
              <a:rPr lang="en-US" dirty="0" smtClean="0"/>
              <a:t>Transportation </a:t>
            </a:r>
            <a:br>
              <a:rPr lang="en-US" dirty="0" smtClean="0"/>
            </a:br>
            <a:r>
              <a:rPr lang="en-US" dirty="0" smtClean="0"/>
              <a:t>Funding </a:t>
            </a:r>
            <a:r>
              <a:rPr lang="en-US" dirty="0"/>
              <a:t>and </a:t>
            </a:r>
            <a:r>
              <a:rPr lang="en-US" dirty="0" smtClean="0"/>
              <a:t>Expense</a:t>
            </a:r>
            <a:br>
              <a:rPr lang="en-US" dirty="0" smtClean="0"/>
            </a:br>
            <a:r>
              <a:rPr lang="en-US" i="1" dirty="0" smtClean="0"/>
              <a:t>Fictitious Scenario One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56370"/>
              </p:ext>
            </p:extLst>
          </p:nvPr>
        </p:nvGraphicFramePr>
        <p:xfrm>
          <a:off x="5281" y="1828800"/>
          <a:ext cx="9144000" cy="2620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0519"/>
                <a:gridCol w="990600"/>
                <a:gridCol w="1143000"/>
                <a:gridCol w="1143000"/>
                <a:gridCol w="1371600"/>
                <a:gridCol w="1295400"/>
                <a:gridCol w="1224481"/>
                <a:gridCol w="12954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Fiscal Year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 Revenue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 Revenue**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 Revenue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Special Ed Expense*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General Ed Expense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Total Expense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Deficit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23-24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$138,150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$1,426,783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$1,564,933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$1,826,959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$1,426,783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$3,253,742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$1,688,809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22-23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$138,150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$1,395,881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$1,534,031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$1,724,593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$1,395,881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$3,120,474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$1,586,443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21-22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$138,150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$1,365,649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$1,503,799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$1,627,962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$1,365,649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$2,993,611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$1,489,812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20-21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$138,150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$1,336,071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$1,474,221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$1,536,745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$1,336,071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$2,872,817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$1,398,595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19-20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$138,150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$138,150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$1,450,640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$1,450,640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$1,312,490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455182" y="6640020"/>
            <a:ext cx="685800" cy="20847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</a:t>
            </a:r>
          </a:p>
          <a:p>
            <a:r>
              <a:rPr lang="en-US" sz="1600" dirty="0" smtClean="0"/>
              <a:t>* Only Includes cost of SPED students on SPED specific buses</a:t>
            </a:r>
          </a:p>
          <a:p>
            <a:r>
              <a:rPr lang="en-US" sz="1600" dirty="0" smtClean="0"/>
              <a:t>**Other Revenue Assumptions include an average transportation fee of $1,000 per rider for each year in 2020-21 and beyond.  This calculation does not include the cost for those students who would be deemed eligible to ride for free based on income eligibility.</a:t>
            </a:r>
          </a:p>
        </p:txBody>
      </p:sp>
    </p:spTree>
    <p:extLst>
      <p:ext uri="{BB962C8B-B14F-4D97-AF65-F5344CB8AC3E}">
        <p14:creationId xmlns:p14="http://schemas.microsoft.com/office/powerpoint/2010/main" val="299808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15400" cy="990600"/>
          </a:xfrm>
        </p:spPr>
        <p:txBody>
          <a:bodyPr/>
          <a:lstStyle/>
          <a:p>
            <a:pPr algn="r"/>
            <a:r>
              <a:rPr lang="en-US" dirty="0" smtClean="0"/>
              <a:t>Transportation Facilities Needs</a:t>
            </a:r>
            <a:br>
              <a:rPr lang="en-US" dirty="0" smtClean="0"/>
            </a:br>
            <a:r>
              <a:rPr lang="en-US" i="1" dirty="0" smtClean="0"/>
              <a:t>Fictitious Scenario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1"/>
            <a:ext cx="853440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Upgrade Transportation Yard </a:t>
            </a:r>
            <a:r>
              <a:rPr lang="en-US" dirty="0" smtClean="0">
                <a:sym typeface="Wingdings" panose="05000000000000000000" pitchFamily="2" charset="2"/>
              </a:rPr>
              <a:t> 		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$20,000,000	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Additional Staffing 			$   1,336,071 per year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Mechanic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Bus Drivers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Office Staff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Director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Additions to Fleet 				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$  7,200,000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Other Revenue Assumptions would cover cost of additional                         staff but would not cover cost for Capital Upgrades                                  (Yard and Fleet).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We would need to identify a funding source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Another local bond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Financing options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458200" y="6628887"/>
            <a:ext cx="685800" cy="22932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45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15400" cy="990600"/>
          </a:xfrm>
        </p:spPr>
        <p:txBody>
          <a:bodyPr/>
          <a:lstStyle/>
          <a:p>
            <a:pPr algn="r"/>
            <a:r>
              <a:rPr lang="en-US" dirty="0" smtClean="0"/>
              <a:t>Transportation </a:t>
            </a:r>
            <a:br>
              <a:rPr lang="en-US" dirty="0" smtClean="0"/>
            </a:br>
            <a:r>
              <a:rPr lang="en-US" dirty="0" smtClean="0"/>
              <a:t>Fictitious Scenario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" indent="0">
              <a:buNone/>
            </a:pPr>
            <a:r>
              <a:rPr lang="en-US" b="1" u="sng" dirty="0" smtClean="0">
                <a:sym typeface="Wingdings" panose="05000000000000000000" pitchFamily="2" charset="2"/>
              </a:rPr>
              <a:t>Scenario Two</a:t>
            </a:r>
            <a:endParaRPr lang="en-US" dirty="0" smtClean="0">
              <a:sym typeface="Wingdings" panose="05000000000000000000" pitchFamily="2" charset="2"/>
            </a:endParaRPr>
          </a:p>
          <a:p>
            <a:pPr marL="800100" lvl="1"/>
            <a:r>
              <a:rPr lang="en-US" dirty="0" smtClean="0">
                <a:sym typeface="Wingdings" panose="05000000000000000000" pitchFamily="2" charset="2"/>
              </a:rPr>
              <a:t>Assumed fee 	$500</a:t>
            </a:r>
          </a:p>
          <a:p>
            <a:pPr marL="800100" lvl="1"/>
            <a:r>
              <a:rPr lang="en-US" dirty="0" smtClean="0">
                <a:sym typeface="Wingdings" panose="05000000000000000000" pitchFamily="2" charset="2"/>
              </a:rPr>
              <a:t>Assumed ridership ranging from 1,481 to 1,559 students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Assumptions based upon historical data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Total </a:t>
            </a:r>
            <a:r>
              <a:rPr lang="en-US" dirty="0">
                <a:sym typeface="Wingdings" panose="05000000000000000000" pitchFamily="2" charset="2"/>
              </a:rPr>
              <a:t>Routes ranging from 38 to 41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Additional 24 big buses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Additional 24 drivers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Additional 2 mechanics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Additional 2 office staff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Additional  Transportation Director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Transportation yard updated</a:t>
            </a:r>
          </a:p>
          <a:p>
            <a:pPr marL="800100" lvl="1"/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55182" y="6640020"/>
            <a:ext cx="685800" cy="20847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4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15400" cy="990600"/>
          </a:xfrm>
        </p:spPr>
        <p:txBody>
          <a:bodyPr/>
          <a:lstStyle/>
          <a:p>
            <a:pPr algn="r"/>
            <a:r>
              <a:rPr lang="en-US" dirty="0" smtClean="0"/>
              <a:t>Transportation Fees </a:t>
            </a:r>
            <a:br>
              <a:rPr lang="en-US" dirty="0" smtClean="0"/>
            </a:br>
            <a:r>
              <a:rPr lang="en-US" i="1" dirty="0" smtClean="0"/>
              <a:t>Fictitious Scenario Two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628887"/>
            <a:ext cx="685800" cy="22932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1223175"/>
              </p:ext>
            </p:extLst>
          </p:nvPr>
        </p:nvGraphicFramePr>
        <p:xfrm>
          <a:off x="122976" y="1828800"/>
          <a:ext cx="5181600" cy="27484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0519"/>
                <a:gridCol w="1101505"/>
                <a:gridCol w="1032095"/>
                <a:gridCol w="1143000"/>
                <a:gridCol w="1224481"/>
              </a:tblGrid>
              <a:tr h="685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Fiscal Year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Gen Ed Estimated Ridership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SPED</a:t>
                      </a:r>
                      <a:r>
                        <a:rPr lang="en-US" sz="1600" baseline="0" dirty="0" smtClean="0"/>
                        <a:t> Estimated Ridership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 Estimated Ridership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Proposed</a:t>
                      </a:r>
                      <a:r>
                        <a:rPr lang="en-US" sz="1600" baseline="0" dirty="0" smtClean="0"/>
                        <a:t> Fee Charged Gen Ed Rider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23-24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1,428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171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1,599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$500</a:t>
                      </a:r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22-23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1,397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162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1,559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$500</a:t>
                      </a:r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21-22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1,367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153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1,519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$500</a:t>
                      </a:r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20-21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1,337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144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1,481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$500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6947838"/>
              </p:ext>
            </p:extLst>
          </p:nvPr>
        </p:nvGraphicFramePr>
        <p:xfrm>
          <a:off x="5905500" y="2667000"/>
          <a:ext cx="2895600" cy="18771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79156"/>
                <a:gridCol w="1716444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School District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2019-20 Gen</a:t>
                      </a:r>
                      <a:r>
                        <a:rPr lang="en-US" sz="1600" baseline="0" dirty="0" smtClean="0"/>
                        <a:t> Ed Ridership Fee</a:t>
                      </a:r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Menifee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$500</a:t>
                      </a:r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Lake Elsinore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$300</a:t>
                      </a:r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Temecula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$550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96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15400" cy="990600"/>
          </a:xfrm>
        </p:spPr>
        <p:txBody>
          <a:bodyPr/>
          <a:lstStyle/>
          <a:p>
            <a:pPr algn="r"/>
            <a:r>
              <a:rPr lang="en-US" dirty="0" smtClean="0"/>
              <a:t>Fictitious Scenario Two</a:t>
            </a:r>
            <a:br>
              <a:rPr lang="en-US" dirty="0" smtClean="0"/>
            </a:br>
            <a:r>
              <a:rPr lang="en-US" dirty="0" smtClean="0"/>
              <a:t>MYP </a:t>
            </a:r>
            <a:r>
              <a:rPr lang="en-US" dirty="0"/>
              <a:t>Estimated </a:t>
            </a:r>
            <a:r>
              <a:rPr lang="en-US" dirty="0" smtClean="0"/>
              <a:t>Impact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359811"/>
              </p:ext>
            </p:extLst>
          </p:nvPr>
        </p:nvGraphicFramePr>
        <p:xfrm>
          <a:off x="381000" y="2057400"/>
          <a:ext cx="84582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1981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2019/20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2019502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FS Two – 2020/21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1981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FS Two – 2021/22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85800" y="4724400"/>
            <a:ext cx="2438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390900" y="4724400"/>
            <a:ext cx="2438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096000" y="4724400"/>
            <a:ext cx="2438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xplosion 1 2"/>
          <p:cNvSpPr/>
          <p:nvPr/>
        </p:nvSpPr>
        <p:spPr>
          <a:xfrm>
            <a:off x="2514600" y="5562600"/>
            <a:ext cx="1371600" cy="1295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46976" y="5855732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Increase   of $1,422,177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Explosion 1 11"/>
          <p:cNvSpPr/>
          <p:nvPr/>
        </p:nvSpPr>
        <p:spPr>
          <a:xfrm>
            <a:off x="5257800" y="5562600"/>
            <a:ext cx="1371600" cy="1295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473574" y="5887134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Increase of $120,794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" name="Up Arrow 13"/>
          <p:cNvSpPr/>
          <p:nvPr/>
        </p:nvSpPr>
        <p:spPr>
          <a:xfrm rot="5400000">
            <a:off x="4374197" y="-2407603"/>
            <a:ext cx="471806" cy="8458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4455468" y="-2304367"/>
            <a:ext cx="461665" cy="830580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Total Increase $1,542,971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458200" y="6628887"/>
            <a:ext cx="685800" cy="22932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2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915400" cy="1447800"/>
          </a:xfrm>
        </p:spPr>
        <p:txBody>
          <a:bodyPr/>
          <a:lstStyle/>
          <a:p>
            <a:pPr algn="r"/>
            <a:r>
              <a:rPr lang="en-US" dirty="0" smtClean="0"/>
              <a:t>Transportation </a:t>
            </a:r>
            <a:br>
              <a:rPr lang="en-US" dirty="0" smtClean="0"/>
            </a:br>
            <a:r>
              <a:rPr lang="en-US" dirty="0" smtClean="0"/>
              <a:t>Funding </a:t>
            </a:r>
            <a:r>
              <a:rPr lang="en-US" dirty="0"/>
              <a:t>and </a:t>
            </a:r>
            <a:r>
              <a:rPr lang="en-US" dirty="0" smtClean="0"/>
              <a:t>Expense</a:t>
            </a:r>
            <a:br>
              <a:rPr lang="en-US" dirty="0" smtClean="0"/>
            </a:br>
            <a:r>
              <a:rPr lang="en-US" i="1" dirty="0" smtClean="0"/>
              <a:t>Fictitious Scenario Two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377699"/>
              </p:ext>
            </p:extLst>
          </p:nvPr>
        </p:nvGraphicFramePr>
        <p:xfrm>
          <a:off x="5280" y="1828800"/>
          <a:ext cx="8986319" cy="22607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79690"/>
                <a:gridCol w="1134960"/>
                <a:gridCol w="1309569"/>
                <a:gridCol w="1309569"/>
                <a:gridCol w="1484177"/>
                <a:gridCol w="1484177"/>
                <a:gridCol w="1484177"/>
              </a:tblGrid>
              <a:tr h="685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Fiscal Year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 Revenue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 Revenue**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 Revenue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Scenario One Deficit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Scenario Two Deficit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Increase in Deficit</a:t>
                      </a:r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23-24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$138,150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$713,983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$852,133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$1,688,809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$2,401,610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$712,800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22-23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$138,150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$698,519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$836,669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$1,586,443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$2,283,805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$697,363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21-22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$138,150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$683,390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$821,540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$1,489,812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$2,172,071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$682,259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20-21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$138,150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$668,589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$806,739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$1,398,595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$2,066,078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$667,482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455182" y="6640020"/>
            <a:ext cx="685800" cy="20847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</a:t>
            </a:r>
          </a:p>
          <a:p>
            <a:r>
              <a:rPr lang="en-US" sz="1600" dirty="0" smtClean="0"/>
              <a:t>* Only Includes cost of SPED students on SPED specific buses</a:t>
            </a:r>
          </a:p>
          <a:p>
            <a:r>
              <a:rPr lang="en-US" sz="1600" dirty="0" smtClean="0"/>
              <a:t>**Other Revenue Assumptions include an average transportation fee of $500 per rider for each year in 2020-21 and beyond.  This calculation does not include the cost for those students who would be deemed eligible to ride for free based on income eligibility.</a:t>
            </a:r>
          </a:p>
        </p:txBody>
      </p:sp>
    </p:spTree>
    <p:extLst>
      <p:ext uri="{BB962C8B-B14F-4D97-AF65-F5344CB8AC3E}">
        <p14:creationId xmlns:p14="http://schemas.microsoft.com/office/powerpoint/2010/main" val="366334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15400" cy="990600"/>
          </a:xfrm>
        </p:spPr>
        <p:txBody>
          <a:bodyPr/>
          <a:lstStyle/>
          <a:p>
            <a:pPr algn="r"/>
            <a:r>
              <a:rPr lang="en-US" dirty="0" smtClean="0"/>
              <a:t>Transportation Facilities Needs</a:t>
            </a:r>
            <a:br>
              <a:rPr lang="en-US" dirty="0" smtClean="0"/>
            </a:br>
            <a:r>
              <a:rPr lang="en-US" i="1" dirty="0" smtClean="0"/>
              <a:t>Fictitious Scenario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1"/>
            <a:ext cx="853440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Upgrade Transportation Yard </a:t>
            </a:r>
            <a:r>
              <a:rPr lang="en-US" dirty="0" smtClean="0">
                <a:sym typeface="Wingdings" panose="05000000000000000000" pitchFamily="2" charset="2"/>
              </a:rPr>
              <a:t> 		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$20,000,000	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Additional Staffing 			$   1,336,071 per year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Mechanic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Bus Drivers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Office Staff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Director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Additions to Fleet 				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$  7,200,000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Other Revenue Assumptions would cover cost of additional                         staff but would not cover cost for Capital Upgrades                                  (Yard and Fleet).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We would need to identify a funding source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Another local bond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Financing options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458200" y="6628887"/>
            <a:ext cx="685800" cy="22932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96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15400" cy="990600"/>
          </a:xfrm>
        </p:spPr>
        <p:txBody>
          <a:bodyPr/>
          <a:lstStyle/>
          <a:p>
            <a:pPr algn="r"/>
            <a:r>
              <a:rPr lang="en-US" dirty="0" smtClean="0"/>
              <a:t>Transportation </a:t>
            </a:r>
            <a:br>
              <a:rPr lang="en-US" dirty="0" smtClean="0"/>
            </a:br>
            <a:r>
              <a:rPr lang="en-US" dirty="0" smtClean="0"/>
              <a:t>Fictitious Scenario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b="1" u="sng" dirty="0" smtClean="0">
                <a:sym typeface="Wingdings" panose="05000000000000000000" pitchFamily="2" charset="2"/>
              </a:rPr>
              <a:t>Scenario Three</a:t>
            </a:r>
            <a:endParaRPr lang="en-US" dirty="0" smtClean="0">
              <a:sym typeface="Wingdings" panose="05000000000000000000" pitchFamily="2" charset="2"/>
            </a:endParaRPr>
          </a:p>
          <a:p>
            <a:pPr marL="857250" lvl="1"/>
            <a:r>
              <a:rPr lang="en-US" dirty="0" smtClean="0">
                <a:sym typeface="Wingdings" panose="05000000000000000000" pitchFamily="2" charset="2"/>
              </a:rPr>
              <a:t>Assumed fee 	$500</a:t>
            </a:r>
          </a:p>
          <a:p>
            <a:pPr marL="857250" lvl="1"/>
            <a:r>
              <a:rPr lang="en-US" dirty="0" smtClean="0">
                <a:sym typeface="Wingdings" panose="05000000000000000000" pitchFamily="2" charset="2"/>
              </a:rPr>
              <a:t>Assumed ridership for middle school students only</a:t>
            </a:r>
          </a:p>
          <a:p>
            <a:pPr marL="857250" lvl="1"/>
            <a:r>
              <a:rPr lang="en-US" dirty="0" smtClean="0">
                <a:sym typeface="Wingdings" panose="05000000000000000000" pitchFamily="2" charset="2"/>
              </a:rPr>
              <a:t>Assumptions based upon historical data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Total Routes ranging from </a:t>
            </a:r>
            <a:r>
              <a:rPr lang="en-US" dirty="0" smtClean="0">
                <a:sym typeface="Wingdings" panose="05000000000000000000" pitchFamily="2" charset="2"/>
              </a:rPr>
              <a:t>29 </a:t>
            </a:r>
            <a:r>
              <a:rPr lang="en-US" dirty="0">
                <a:sym typeface="Wingdings" panose="05000000000000000000" pitchFamily="2" charset="2"/>
              </a:rPr>
              <a:t>to </a:t>
            </a:r>
            <a:r>
              <a:rPr lang="en-US" dirty="0" smtClean="0">
                <a:sym typeface="Wingdings" panose="05000000000000000000" pitchFamily="2" charset="2"/>
              </a:rPr>
              <a:t>37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>
                <a:sym typeface="Wingdings" panose="05000000000000000000" pitchFamily="2" charset="2"/>
              </a:rPr>
              <a:t>Additional </a:t>
            </a:r>
            <a:r>
              <a:rPr lang="en-US" dirty="0" smtClean="0">
                <a:sym typeface="Wingdings" panose="05000000000000000000" pitchFamily="2" charset="2"/>
              </a:rPr>
              <a:t>20 </a:t>
            </a:r>
            <a:r>
              <a:rPr lang="en-US" dirty="0">
                <a:sym typeface="Wingdings" panose="05000000000000000000" pitchFamily="2" charset="2"/>
              </a:rPr>
              <a:t>big buses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Additional </a:t>
            </a:r>
            <a:r>
              <a:rPr lang="en-US" dirty="0" smtClean="0">
                <a:sym typeface="Wingdings" panose="05000000000000000000" pitchFamily="2" charset="2"/>
              </a:rPr>
              <a:t>20 </a:t>
            </a:r>
            <a:r>
              <a:rPr lang="en-US" dirty="0">
                <a:sym typeface="Wingdings" panose="05000000000000000000" pitchFamily="2" charset="2"/>
              </a:rPr>
              <a:t>drivers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Additional 2 mechanics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Additional 2 office staff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Additional  Transportation Director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Transportation yard updated</a:t>
            </a:r>
          </a:p>
          <a:p>
            <a:pPr marL="857250" lvl="1"/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55182" y="6640020"/>
            <a:ext cx="685800" cy="20847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01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15400" cy="990600"/>
          </a:xfrm>
        </p:spPr>
        <p:txBody>
          <a:bodyPr/>
          <a:lstStyle/>
          <a:p>
            <a:pPr algn="r"/>
            <a:r>
              <a:rPr lang="en-US" dirty="0" smtClean="0"/>
              <a:t>Fictitious Scenario Three</a:t>
            </a:r>
            <a:br>
              <a:rPr lang="en-US" dirty="0" smtClean="0"/>
            </a:br>
            <a:r>
              <a:rPr lang="en-US" dirty="0" smtClean="0"/>
              <a:t>MYP </a:t>
            </a:r>
            <a:r>
              <a:rPr lang="en-US" dirty="0"/>
              <a:t>Estimated </a:t>
            </a:r>
            <a:r>
              <a:rPr lang="en-US" dirty="0" smtClean="0"/>
              <a:t>Impact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996864"/>
              </p:ext>
            </p:extLst>
          </p:nvPr>
        </p:nvGraphicFramePr>
        <p:xfrm>
          <a:off x="381000" y="2057400"/>
          <a:ext cx="84582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1981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2019/20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2019502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FS One – 2020/21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1981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FS One – 2021/22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85800" y="4724400"/>
            <a:ext cx="2438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390900" y="4724400"/>
            <a:ext cx="2438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096000" y="4724400"/>
            <a:ext cx="2438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xplosion 1 2"/>
          <p:cNvSpPr/>
          <p:nvPr/>
        </p:nvSpPr>
        <p:spPr>
          <a:xfrm>
            <a:off x="2514600" y="5562600"/>
            <a:ext cx="1371600" cy="1295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46976" y="5855732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Increase   of $922,591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Explosion 1 11"/>
          <p:cNvSpPr/>
          <p:nvPr/>
        </p:nvSpPr>
        <p:spPr>
          <a:xfrm>
            <a:off x="5257800" y="5562600"/>
            <a:ext cx="1371600" cy="1295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473574" y="5887134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Increase of $70,835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" name="Up Arrow 13"/>
          <p:cNvSpPr/>
          <p:nvPr/>
        </p:nvSpPr>
        <p:spPr>
          <a:xfrm rot="5400000">
            <a:off x="4374197" y="-2407603"/>
            <a:ext cx="471806" cy="8458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4455468" y="-2304367"/>
            <a:ext cx="461665" cy="830580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Total Increase $993,426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458200" y="6628887"/>
            <a:ext cx="685800" cy="22932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35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915400" cy="1447800"/>
          </a:xfrm>
        </p:spPr>
        <p:txBody>
          <a:bodyPr/>
          <a:lstStyle/>
          <a:p>
            <a:pPr algn="r"/>
            <a:r>
              <a:rPr lang="en-US" dirty="0" smtClean="0"/>
              <a:t>Transportation </a:t>
            </a:r>
            <a:br>
              <a:rPr lang="en-US" dirty="0" smtClean="0"/>
            </a:br>
            <a:r>
              <a:rPr lang="en-US" dirty="0" smtClean="0"/>
              <a:t>Funding </a:t>
            </a:r>
            <a:r>
              <a:rPr lang="en-US" dirty="0"/>
              <a:t>and </a:t>
            </a:r>
            <a:r>
              <a:rPr lang="en-US" dirty="0" smtClean="0"/>
              <a:t>Expense</a:t>
            </a:r>
            <a:br>
              <a:rPr lang="en-US" dirty="0" smtClean="0"/>
            </a:br>
            <a:r>
              <a:rPr lang="en-US" i="1" dirty="0" smtClean="0"/>
              <a:t>Fictitious Scenario Three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6952444"/>
              </p:ext>
            </p:extLst>
          </p:nvPr>
        </p:nvGraphicFramePr>
        <p:xfrm>
          <a:off x="5281" y="1828800"/>
          <a:ext cx="9135700" cy="2620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79901"/>
                <a:gridCol w="989701"/>
                <a:gridCol w="1141963"/>
                <a:gridCol w="1267465"/>
                <a:gridCol w="1244852"/>
                <a:gridCol w="1294224"/>
                <a:gridCol w="1223370"/>
                <a:gridCol w="1294224"/>
              </a:tblGrid>
              <a:tr h="685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Fiscal Year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 Revenue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 Revenue**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 Revenue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Special Ed Expense*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General Ed Expense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Total Expense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Deficit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23-24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$138,150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$563,983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$702,132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$1,826,959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$1,127,031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$2,953,990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$2,251,858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22-23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$138,150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$423,519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$561,669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$1,724,593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$846,337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$2,570,929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$2,009,260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21-22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$138,150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$408,390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$546,540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$1,627,962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$816,104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$2,444,066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$1,897,526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20-21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$138,150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$418,589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$556,739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$1,536,745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$836,485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$2,373,231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$1,816,492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19-20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$138,150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$138,150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$1,450,640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$1,450,640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$1,312,490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455182" y="6640020"/>
            <a:ext cx="685800" cy="20847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</a:t>
            </a:r>
          </a:p>
          <a:p>
            <a:r>
              <a:rPr lang="en-US" sz="1600" dirty="0" smtClean="0"/>
              <a:t>* Only Includes cost of SPED students on SPED specific buses</a:t>
            </a:r>
          </a:p>
          <a:p>
            <a:r>
              <a:rPr lang="en-US" sz="1600" dirty="0" smtClean="0"/>
              <a:t>**Other Revenue Assumptions include an average transportation fee of $500 per rider for each year in 2020-21 and beyond.  This calculation does not include the cost for those students who would be deemed eligible to ride for free based on income eligibility.</a:t>
            </a:r>
          </a:p>
        </p:txBody>
      </p:sp>
    </p:spTree>
    <p:extLst>
      <p:ext uri="{BB962C8B-B14F-4D97-AF65-F5344CB8AC3E}">
        <p14:creationId xmlns:p14="http://schemas.microsoft.com/office/powerpoint/2010/main" val="187005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15400" cy="990600"/>
          </a:xfrm>
        </p:spPr>
        <p:txBody>
          <a:bodyPr/>
          <a:lstStyle/>
          <a:p>
            <a:pPr algn="r"/>
            <a:r>
              <a:rPr lang="en-US" dirty="0" smtClean="0"/>
              <a:t>Transportation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Historically there has been significant shortcomings with the state’s funding of student transportation</a:t>
            </a:r>
          </a:p>
          <a:p>
            <a:r>
              <a:rPr lang="en-US" dirty="0" smtClean="0"/>
              <a:t>Local Control Funding Formula (based on 12-13 Home-to-School Transportation)</a:t>
            </a:r>
          </a:p>
          <a:p>
            <a:pPr lvl="1"/>
            <a:r>
              <a:rPr lang="en-US" dirty="0" smtClean="0"/>
              <a:t>Flat funding amount of $138,150</a:t>
            </a:r>
          </a:p>
          <a:p>
            <a:r>
              <a:rPr lang="en-US" dirty="0" smtClean="0"/>
              <a:t>Federal law requires school districts to provide transportation to certain students</a:t>
            </a:r>
          </a:p>
          <a:p>
            <a:pPr lvl="1"/>
            <a:r>
              <a:rPr lang="en-US" dirty="0" smtClean="0"/>
              <a:t>Students with disabilities</a:t>
            </a:r>
          </a:p>
          <a:p>
            <a:pPr lvl="1"/>
            <a:r>
              <a:rPr lang="en-US" dirty="0" smtClean="0"/>
              <a:t>Homeless students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55182" y="6640020"/>
            <a:ext cx="685800" cy="20847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915400" cy="1447800"/>
          </a:xfrm>
        </p:spPr>
        <p:txBody>
          <a:bodyPr/>
          <a:lstStyle/>
          <a:p>
            <a:pPr algn="r"/>
            <a:r>
              <a:rPr lang="en-US" dirty="0" smtClean="0"/>
              <a:t>Transportation </a:t>
            </a:r>
            <a:br>
              <a:rPr lang="en-US" dirty="0" smtClean="0"/>
            </a:br>
            <a:r>
              <a:rPr lang="en-US" dirty="0" smtClean="0"/>
              <a:t>Funding </a:t>
            </a:r>
            <a:r>
              <a:rPr lang="en-US" dirty="0"/>
              <a:t>and </a:t>
            </a:r>
            <a:r>
              <a:rPr lang="en-US" dirty="0" smtClean="0"/>
              <a:t>Expense</a:t>
            </a:r>
            <a:br>
              <a:rPr lang="en-US" dirty="0" smtClean="0"/>
            </a:br>
            <a:r>
              <a:rPr lang="en-US" i="1" dirty="0" smtClean="0"/>
              <a:t>Fictitious Scenarios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963655"/>
              </p:ext>
            </p:extLst>
          </p:nvPr>
        </p:nvGraphicFramePr>
        <p:xfrm>
          <a:off x="5280" y="1828800"/>
          <a:ext cx="7178621" cy="22607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3349"/>
                <a:gridCol w="1586318"/>
                <a:gridCol w="1586318"/>
                <a:gridCol w="1586318"/>
                <a:gridCol w="1586318"/>
              </a:tblGrid>
              <a:tr h="685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Fiscal Year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Scenario One Deficit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Scenario Two Deficit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Scenario</a:t>
                      </a:r>
                      <a:r>
                        <a:rPr lang="en-US" sz="1600" baseline="0" dirty="0" smtClean="0"/>
                        <a:t> Three Deficit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Increase in Deficit (One vs Three)</a:t>
                      </a:r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23-24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$1,688,809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$2,401,610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$2,251,858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$563,049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22-23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$1,586,443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$2,283,805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$2,009,260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$422,818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21-22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$1,489,812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$2,172,071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$1,897,526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$407,714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20-21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$1,398,595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$2,066,078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$1,816,492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$417,896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455182" y="6640020"/>
            <a:ext cx="685800" cy="20847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</a:t>
            </a:r>
          </a:p>
          <a:p>
            <a:r>
              <a:rPr lang="en-US" sz="1600" dirty="0" smtClean="0"/>
              <a:t>* Only Includes cost of SPED students on SPED specific buses</a:t>
            </a:r>
          </a:p>
          <a:p>
            <a:r>
              <a:rPr lang="en-US" sz="1600" dirty="0" smtClean="0"/>
              <a:t>**Other Revenue Assumptions include an average transportation fee of $500 per rider for each year in 2020-21 and beyond.  This calculation does not include the cost for those students who would be deemed eligible to ride for free based on income eligibility.</a:t>
            </a:r>
          </a:p>
        </p:txBody>
      </p:sp>
    </p:spTree>
    <p:extLst>
      <p:ext uri="{BB962C8B-B14F-4D97-AF65-F5344CB8AC3E}">
        <p14:creationId xmlns:p14="http://schemas.microsoft.com/office/powerpoint/2010/main" val="396126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15400" cy="990600"/>
          </a:xfrm>
        </p:spPr>
        <p:txBody>
          <a:bodyPr/>
          <a:lstStyle/>
          <a:p>
            <a:pPr algn="r"/>
            <a:r>
              <a:rPr lang="en-US" dirty="0" smtClean="0"/>
              <a:t>Transportation Facilities Needs</a:t>
            </a:r>
            <a:br>
              <a:rPr lang="en-US" dirty="0" smtClean="0"/>
            </a:br>
            <a:r>
              <a:rPr lang="en-US" i="1" dirty="0" smtClean="0"/>
              <a:t>Fictitious Scenario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1"/>
            <a:ext cx="853440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Upgrade Transportation Yard </a:t>
            </a:r>
            <a:r>
              <a:rPr lang="en-US" dirty="0" smtClean="0">
                <a:sym typeface="Wingdings" panose="05000000000000000000" pitchFamily="2" charset="2"/>
              </a:rPr>
              <a:t> 		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$20,000,000	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Additional Staffing 			$   1,049,457 per year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Mechanic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Bus Drivers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Office Staff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Director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Additions to Fleet 				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$  6,000,000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Other Revenue Assumptions would cover cost of additional                         staff but would not cover cost for Capital Upgrades                                  (Yard and Fleet).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We would need to identify a funding source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Another local bond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Financing options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458200" y="6628887"/>
            <a:ext cx="685800" cy="22932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9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 / Comments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315200" y="4953000"/>
            <a:ext cx="1600200" cy="1905000"/>
          </a:xfrm>
          <a:prstGeom prst="rect">
            <a:avLst/>
          </a:prstGeom>
          <a:solidFill>
            <a:srgbClr val="4F4F5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621884"/>
            <a:ext cx="685800" cy="22932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516" y="5640320"/>
            <a:ext cx="2508484" cy="121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77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15400" cy="990600"/>
          </a:xfrm>
        </p:spPr>
        <p:txBody>
          <a:bodyPr/>
          <a:lstStyle/>
          <a:p>
            <a:pPr algn="r"/>
            <a:r>
              <a:rPr lang="en-US" dirty="0" smtClean="0"/>
              <a:t>Transportation</a:t>
            </a:r>
            <a:br>
              <a:rPr lang="en-US" dirty="0" smtClean="0"/>
            </a:br>
            <a:r>
              <a:rPr lang="en-US" dirty="0" smtClean="0"/>
              <a:t>MYP </a:t>
            </a:r>
            <a:r>
              <a:rPr lang="en-US" dirty="0"/>
              <a:t>Estimated </a:t>
            </a:r>
            <a:r>
              <a:rPr lang="en-US" dirty="0" smtClean="0"/>
              <a:t>Impact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388906"/>
              </p:ext>
            </p:extLst>
          </p:nvPr>
        </p:nvGraphicFramePr>
        <p:xfrm>
          <a:off x="381000" y="2057400"/>
          <a:ext cx="84582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1981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2019/20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2019502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– 2020/21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1981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– 2021/22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85800" y="4724400"/>
            <a:ext cx="2438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390900" y="4724400"/>
            <a:ext cx="2438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096000" y="4724400"/>
            <a:ext cx="2438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xplosion 1 2"/>
          <p:cNvSpPr/>
          <p:nvPr/>
        </p:nvSpPr>
        <p:spPr>
          <a:xfrm>
            <a:off x="2514600" y="5562600"/>
            <a:ext cx="1371600" cy="1295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19400" y="5855732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Increase of $86,105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Explosion 1 11"/>
          <p:cNvSpPr/>
          <p:nvPr/>
        </p:nvSpPr>
        <p:spPr>
          <a:xfrm>
            <a:off x="5257800" y="5562600"/>
            <a:ext cx="1371600" cy="1295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473574" y="5887134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Increase of $91,217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" name="Up Arrow 13"/>
          <p:cNvSpPr/>
          <p:nvPr/>
        </p:nvSpPr>
        <p:spPr>
          <a:xfrm rot="5400000">
            <a:off x="4374197" y="-2407603"/>
            <a:ext cx="471806" cy="8458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4455468" y="-2304367"/>
            <a:ext cx="461665" cy="830580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Total Increase $177,322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455182" y="6640020"/>
            <a:ext cx="685800" cy="20847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39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915400" cy="1447800"/>
          </a:xfrm>
        </p:spPr>
        <p:txBody>
          <a:bodyPr/>
          <a:lstStyle/>
          <a:p>
            <a:pPr algn="r"/>
            <a:r>
              <a:rPr lang="en-US" dirty="0" smtClean="0"/>
              <a:t>Transportation </a:t>
            </a:r>
            <a:br>
              <a:rPr lang="en-US" dirty="0" smtClean="0"/>
            </a:br>
            <a:r>
              <a:rPr lang="en-US" dirty="0" smtClean="0"/>
              <a:t>Funding </a:t>
            </a:r>
            <a:r>
              <a:rPr lang="en-US" dirty="0"/>
              <a:t>and </a:t>
            </a:r>
            <a:r>
              <a:rPr lang="en-US" dirty="0" smtClean="0"/>
              <a:t>Expense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889884"/>
              </p:ext>
            </p:extLst>
          </p:nvPr>
        </p:nvGraphicFramePr>
        <p:xfrm>
          <a:off x="8299" y="1410577"/>
          <a:ext cx="9144000" cy="51924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"/>
                <a:gridCol w="1066800"/>
                <a:gridCol w="1066800"/>
                <a:gridCol w="1066800"/>
                <a:gridCol w="1295400"/>
                <a:gridCol w="1295400"/>
                <a:gridCol w="1295400"/>
                <a:gridCol w="12954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Fiscal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Revenue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Special Ed Expense*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General Ed Expense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 Expense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Deficit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dirty="0" smtClean="0"/>
                        <a:t>18-19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$138,150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$138,150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$1,618,066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$1,618,066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$1,479,916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dirty="0" smtClean="0"/>
                        <a:t>17-18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$138,150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$138,150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$1,503,194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$1,503,194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$1,365,044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dirty="0" smtClean="0"/>
                        <a:t>16-17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$138,150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$138,150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$805,460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$1,338,728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$2,144,188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$2,006,038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dirty="0" smtClean="0"/>
                        <a:t>15-16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$138,150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$156,290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$267,537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$760,631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$912,938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$1,673,569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$1,406,032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dirty="0" smtClean="0"/>
                        <a:t>14-15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$138,150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$153,442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$291,592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$737,190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$813,893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$1,551,083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$1,259,491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dirty="0" smtClean="0"/>
                        <a:t>13-14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$138,150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$198,881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$337,031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$561,151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$598,764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$1,159,915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$961,034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dirty="0" smtClean="0"/>
                        <a:t>12-13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$138,150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$163,014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$301,164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$677,871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$496,949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$1,174,820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$873,656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dirty="0" smtClean="0"/>
                        <a:t>11-12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$138,419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$180,690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$319,109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$733,574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$610,532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$1,344,106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$1,024,997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dirty="0" smtClean="0"/>
                        <a:t>10-11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$135,059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$194,542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$329,601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$617,034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$696,575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$1,313,609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$984,008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dirty="0" smtClean="0"/>
                        <a:t>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$134,635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$210,934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$345,569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$642,041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$804,272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$1,446,313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$1,100,744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0417">
                <a:tc>
                  <a:txBody>
                    <a:bodyPr/>
                    <a:lstStyle/>
                    <a:p>
                      <a:r>
                        <a:rPr lang="en-US" dirty="0" smtClean="0"/>
                        <a:t>08-09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$167,961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$210,020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$377,981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$670,543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$841,374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$1,511,917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$1,133,936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5532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* Only includes cost of SPED students on SPED specific buses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455182" y="6640020"/>
            <a:ext cx="685800" cy="20847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42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915400" cy="1447800"/>
          </a:xfrm>
        </p:spPr>
        <p:txBody>
          <a:bodyPr/>
          <a:lstStyle/>
          <a:p>
            <a:pPr algn="r"/>
            <a:r>
              <a:rPr lang="en-US" dirty="0" smtClean="0"/>
              <a:t>Transportation </a:t>
            </a:r>
            <a:br>
              <a:rPr lang="en-US" dirty="0" smtClean="0"/>
            </a:br>
            <a:r>
              <a:rPr lang="en-US" dirty="0" smtClean="0"/>
              <a:t>Historical Ridership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8789485"/>
              </p:ext>
            </p:extLst>
          </p:nvPr>
        </p:nvGraphicFramePr>
        <p:xfrm>
          <a:off x="0" y="1339572"/>
          <a:ext cx="9140981" cy="53004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87473"/>
                <a:gridCol w="934879"/>
                <a:gridCol w="997993"/>
                <a:gridCol w="1398568"/>
                <a:gridCol w="1494199"/>
                <a:gridCol w="1669987"/>
                <a:gridCol w="1757882"/>
              </a:tblGrid>
              <a:tr h="946428">
                <a:tc>
                  <a:txBody>
                    <a:bodyPr/>
                    <a:lstStyle/>
                    <a:p>
                      <a:r>
                        <a:rPr lang="en-US" dirty="0" smtClean="0"/>
                        <a:t>Fiscal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 Ed Riders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SPED Riders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Ridership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 Ed Estimated Routes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SPED      Estimated Routes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  Estimated Routes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294574">
                <a:tc>
                  <a:txBody>
                    <a:bodyPr/>
                    <a:lstStyle/>
                    <a:p>
                      <a:r>
                        <a:rPr lang="en-US" dirty="0" smtClean="0"/>
                        <a:t>18-19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294574">
                <a:tc>
                  <a:txBody>
                    <a:bodyPr/>
                    <a:lstStyle/>
                    <a:p>
                      <a:r>
                        <a:rPr lang="en-US" dirty="0" smtClean="0"/>
                        <a:t>17-18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294574">
                <a:tc>
                  <a:txBody>
                    <a:bodyPr/>
                    <a:lstStyle/>
                    <a:p>
                      <a:r>
                        <a:rPr lang="en-US" dirty="0" smtClean="0"/>
                        <a:t>16-17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1,451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1,583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/>
                </a:tc>
              </a:tr>
              <a:tr h="294574">
                <a:tc>
                  <a:txBody>
                    <a:bodyPr/>
                    <a:lstStyle/>
                    <a:p>
                      <a:r>
                        <a:rPr lang="en-US" dirty="0" smtClean="0"/>
                        <a:t>15-16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  <a:tr h="294574">
                <a:tc>
                  <a:txBody>
                    <a:bodyPr/>
                    <a:lstStyle/>
                    <a:p>
                      <a:r>
                        <a:rPr lang="en-US" dirty="0" smtClean="0"/>
                        <a:t>14-15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767*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103*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</a:tr>
              <a:tr h="294574">
                <a:tc>
                  <a:txBody>
                    <a:bodyPr/>
                    <a:lstStyle/>
                    <a:p>
                      <a:r>
                        <a:rPr lang="en-US" dirty="0" smtClean="0"/>
                        <a:t>13-14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950*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128*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1,078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</a:tr>
              <a:tr h="294574">
                <a:tc>
                  <a:txBody>
                    <a:bodyPr/>
                    <a:lstStyle/>
                    <a:p>
                      <a:r>
                        <a:rPr lang="en-US" dirty="0" smtClean="0"/>
                        <a:t>12-13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1,029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</a:tr>
              <a:tr h="294574">
                <a:tc>
                  <a:txBody>
                    <a:bodyPr/>
                    <a:lstStyle/>
                    <a:p>
                      <a:r>
                        <a:rPr lang="en-US" dirty="0" smtClean="0"/>
                        <a:t>11-12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1,383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1,498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/>
                </a:tc>
              </a:tr>
              <a:tr h="166227">
                <a:tc>
                  <a:txBody>
                    <a:bodyPr/>
                    <a:lstStyle/>
                    <a:p>
                      <a:r>
                        <a:rPr lang="en-US" dirty="0" smtClean="0"/>
                        <a:t>10-11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1,386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1,557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</a:tr>
              <a:tr h="294574">
                <a:tc>
                  <a:txBody>
                    <a:bodyPr/>
                    <a:lstStyle/>
                    <a:p>
                      <a:r>
                        <a:rPr lang="en-US" dirty="0" smtClean="0"/>
                        <a:t>09-10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1,377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1,549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42</a:t>
                      </a:r>
                      <a:endParaRPr lang="en-US" dirty="0"/>
                    </a:p>
                  </a:txBody>
                  <a:tcPr/>
                </a:tc>
              </a:tr>
              <a:tr h="454128">
                <a:tc>
                  <a:txBody>
                    <a:bodyPr/>
                    <a:lstStyle/>
                    <a:p>
                      <a:r>
                        <a:rPr lang="en-US" dirty="0" smtClean="0"/>
                        <a:t>08-09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1,162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5532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* Estimated based on historical data and total ridership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455182" y="6640020"/>
            <a:ext cx="685800" cy="20847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09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15400" cy="990600"/>
          </a:xfrm>
        </p:spPr>
        <p:txBody>
          <a:bodyPr/>
          <a:lstStyle/>
          <a:p>
            <a:pPr algn="r"/>
            <a:r>
              <a:rPr lang="en-US" dirty="0" smtClean="0"/>
              <a:t>Transportation </a:t>
            </a:r>
            <a:br>
              <a:rPr lang="en-US" dirty="0" smtClean="0"/>
            </a:br>
            <a:r>
              <a:rPr lang="en-US" dirty="0" smtClean="0"/>
              <a:t>Fictitious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Staff was asked to create a fictitious scenario in which home-to-school transportation was offered to all students for a fee.</a:t>
            </a:r>
          </a:p>
          <a:p>
            <a:pPr marL="0" indent="0">
              <a:buNone/>
            </a:pPr>
            <a:r>
              <a:rPr lang="en-US" b="1" u="sng" dirty="0" smtClean="0"/>
              <a:t>Scenario One</a:t>
            </a:r>
            <a:endParaRPr lang="en-US" u="sng" dirty="0" smtClean="0"/>
          </a:p>
          <a:p>
            <a:pPr lvl="1"/>
            <a:r>
              <a:rPr lang="en-US" dirty="0" smtClean="0"/>
              <a:t>Assumed fee </a:t>
            </a:r>
            <a:r>
              <a:rPr lang="en-US" dirty="0" smtClean="0">
                <a:sym typeface="Wingdings" panose="05000000000000000000" pitchFamily="2" charset="2"/>
              </a:rPr>
              <a:t>	$1,000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Assumed ridership ranging from 1,481 to 1,559 students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Assumptions based upon historical data</a:t>
            </a:r>
            <a:endParaRPr lang="en-US" dirty="0">
              <a:sym typeface="Wingdings" panose="05000000000000000000" pitchFamily="2" charset="2"/>
            </a:endParaRPr>
          </a:p>
          <a:p>
            <a:pPr marL="57150" indent="0">
              <a:buNone/>
            </a:pPr>
            <a:r>
              <a:rPr lang="en-US" b="1" u="sng" dirty="0" smtClean="0">
                <a:sym typeface="Wingdings" panose="05000000000000000000" pitchFamily="2" charset="2"/>
              </a:rPr>
              <a:t>Scenario Two</a:t>
            </a:r>
            <a:endParaRPr lang="en-US" dirty="0" smtClean="0">
              <a:sym typeface="Wingdings" panose="05000000000000000000" pitchFamily="2" charset="2"/>
            </a:endParaRPr>
          </a:p>
          <a:p>
            <a:pPr marL="800100" lvl="1"/>
            <a:r>
              <a:rPr lang="en-US" dirty="0" smtClean="0">
                <a:sym typeface="Wingdings" panose="05000000000000000000" pitchFamily="2" charset="2"/>
              </a:rPr>
              <a:t>Assumed fee 	$500</a:t>
            </a:r>
          </a:p>
          <a:p>
            <a:pPr marL="800100" lvl="1"/>
            <a:r>
              <a:rPr lang="en-US" dirty="0" smtClean="0">
                <a:sym typeface="Wingdings" panose="05000000000000000000" pitchFamily="2" charset="2"/>
              </a:rPr>
              <a:t>Assumed ridership ranging from 1,481 to 1,559 students</a:t>
            </a:r>
          </a:p>
          <a:p>
            <a:pPr marL="800100" lvl="1"/>
            <a:r>
              <a:rPr lang="en-US" dirty="0" smtClean="0">
                <a:sym typeface="Wingdings" panose="05000000000000000000" pitchFamily="2" charset="2"/>
              </a:rPr>
              <a:t>Assumptions based upon historical data</a:t>
            </a:r>
          </a:p>
          <a:p>
            <a:pPr marL="114300" indent="0">
              <a:buNone/>
            </a:pPr>
            <a:r>
              <a:rPr lang="en-US" b="1" u="sng" dirty="0" smtClean="0">
                <a:sym typeface="Wingdings" panose="05000000000000000000" pitchFamily="2" charset="2"/>
              </a:rPr>
              <a:t>Scenario Three</a:t>
            </a:r>
            <a:endParaRPr lang="en-US" dirty="0" smtClean="0">
              <a:sym typeface="Wingdings" panose="05000000000000000000" pitchFamily="2" charset="2"/>
            </a:endParaRPr>
          </a:p>
          <a:p>
            <a:pPr marL="857250" lvl="1"/>
            <a:r>
              <a:rPr lang="en-US" dirty="0" smtClean="0">
                <a:sym typeface="Wingdings" panose="05000000000000000000" pitchFamily="2" charset="2"/>
              </a:rPr>
              <a:t>Assumed fee 	$500</a:t>
            </a:r>
          </a:p>
          <a:p>
            <a:pPr marL="857250" lvl="1"/>
            <a:r>
              <a:rPr lang="en-US" dirty="0" smtClean="0">
                <a:sym typeface="Wingdings" panose="05000000000000000000" pitchFamily="2" charset="2"/>
              </a:rPr>
              <a:t>Assumed ridership for middle school students only </a:t>
            </a:r>
          </a:p>
          <a:p>
            <a:pPr marL="857250" lvl="1"/>
            <a:r>
              <a:rPr lang="en-US" dirty="0" smtClean="0">
                <a:sym typeface="Wingdings" panose="05000000000000000000" pitchFamily="2" charset="2"/>
              </a:rPr>
              <a:t>Assumptions based upon historical data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55182" y="6640020"/>
            <a:ext cx="685800" cy="20847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83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15400" cy="990600"/>
          </a:xfrm>
        </p:spPr>
        <p:txBody>
          <a:bodyPr/>
          <a:lstStyle/>
          <a:p>
            <a:pPr algn="r"/>
            <a:r>
              <a:rPr lang="en-US" dirty="0" smtClean="0"/>
              <a:t>Transportation </a:t>
            </a:r>
            <a:br>
              <a:rPr lang="en-US" dirty="0" smtClean="0"/>
            </a:br>
            <a:r>
              <a:rPr lang="en-US" dirty="0" smtClean="0"/>
              <a:t>Fictitious Scenario Once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Scenario One</a:t>
            </a:r>
            <a:endParaRPr lang="en-US" u="sng" dirty="0" smtClean="0"/>
          </a:p>
          <a:p>
            <a:pPr lvl="1"/>
            <a:r>
              <a:rPr lang="en-US" dirty="0" smtClean="0"/>
              <a:t>Assumed fee </a:t>
            </a:r>
            <a:r>
              <a:rPr lang="en-US" dirty="0" smtClean="0">
                <a:sym typeface="Wingdings" panose="05000000000000000000" pitchFamily="2" charset="2"/>
              </a:rPr>
              <a:t>	$1,000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Assumed ridership ranging from 1,481 to 1,559 students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Assumptions based upon historical data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Total Routes ranging from 38 to 41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Additional 24 big buses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Additional 24 drivers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Additional 2 mechanics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Additional 2 office staff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Additional  Transportation Director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Transportation yard updated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55182" y="6640020"/>
            <a:ext cx="685800" cy="20847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79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15400" cy="990600"/>
          </a:xfrm>
        </p:spPr>
        <p:txBody>
          <a:bodyPr/>
          <a:lstStyle/>
          <a:p>
            <a:pPr algn="r"/>
            <a:r>
              <a:rPr lang="en-US" dirty="0" smtClean="0"/>
              <a:t>Transportation Fees </a:t>
            </a:r>
            <a:br>
              <a:rPr lang="en-US" dirty="0" smtClean="0"/>
            </a:br>
            <a:r>
              <a:rPr lang="en-US" i="1" dirty="0" smtClean="0"/>
              <a:t>Fictitious Scenario One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58200" y="6628887"/>
            <a:ext cx="685800" cy="22932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7742953"/>
              </p:ext>
            </p:extLst>
          </p:nvPr>
        </p:nvGraphicFramePr>
        <p:xfrm>
          <a:off x="122976" y="1828800"/>
          <a:ext cx="5181600" cy="27484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0519"/>
                <a:gridCol w="1101505"/>
                <a:gridCol w="1032095"/>
                <a:gridCol w="1143000"/>
                <a:gridCol w="1224481"/>
              </a:tblGrid>
              <a:tr h="685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Fiscal Year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Gen Ed Estimated Ridership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SPED</a:t>
                      </a:r>
                      <a:r>
                        <a:rPr lang="en-US" sz="1600" baseline="0" dirty="0" smtClean="0"/>
                        <a:t> Estimated Ridership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 Estimated Ridership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Proposed</a:t>
                      </a:r>
                      <a:r>
                        <a:rPr lang="en-US" sz="1600" baseline="0" dirty="0" smtClean="0"/>
                        <a:t> Fee Charged Gen Ed Rider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23-24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1,428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171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1,599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$1,000</a:t>
                      </a:r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22-23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1,397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162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1,559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$1,000</a:t>
                      </a:r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21-22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1,367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153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1,519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$1,000</a:t>
                      </a:r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20-21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1,337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144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1,481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$1,000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8293231"/>
              </p:ext>
            </p:extLst>
          </p:nvPr>
        </p:nvGraphicFramePr>
        <p:xfrm>
          <a:off x="5905500" y="2667000"/>
          <a:ext cx="2895600" cy="18771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79156"/>
                <a:gridCol w="1716444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School District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2019-20 Gen</a:t>
                      </a:r>
                      <a:r>
                        <a:rPr lang="en-US" sz="1600" baseline="0" dirty="0" smtClean="0"/>
                        <a:t> Ed Ridership Fee</a:t>
                      </a:r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Menifee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$1,000</a:t>
                      </a:r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Lake Elsinore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$300</a:t>
                      </a:r>
                      <a:endParaRPr lang="en-US" sz="1600" dirty="0"/>
                    </a:p>
                  </a:txBody>
                  <a:tcPr/>
                </a:tc>
              </a:tr>
              <a:tr h="35944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Temecula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$550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70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15400" cy="990600"/>
          </a:xfrm>
        </p:spPr>
        <p:txBody>
          <a:bodyPr/>
          <a:lstStyle/>
          <a:p>
            <a:pPr algn="r"/>
            <a:r>
              <a:rPr lang="en-US" dirty="0" smtClean="0"/>
              <a:t>Fictitious Scenario One</a:t>
            </a:r>
            <a:br>
              <a:rPr lang="en-US" dirty="0" smtClean="0"/>
            </a:br>
            <a:r>
              <a:rPr lang="en-US" dirty="0" smtClean="0"/>
              <a:t>MYP </a:t>
            </a:r>
            <a:r>
              <a:rPr lang="en-US" dirty="0"/>
              <a:t>Estimated </a:t>
            </a:r>
            <a:r>
              <a:rPr lang="en-US" dirty="0" smtClean="0"/>
              <a:t>Impact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359811"/>
              </p:ext>
            </p:extLst>
          </p:nvPr>
        </p:nvGraphicFramePr>
        <p:xfrm>
          <a:off x="381000" y="2057400"/>
          <a:ext cx="84582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1981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2019/20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2019502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FS One – 2020/21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1981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FS One – 2021/22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85800" y="4724400"/>
            <a:ext cx="2438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390900" y="4724400"/>
            <a:ext cx="2438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096000" y="4724400"/>
            <a:ext cx="2438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xplosion 1 2"/>
          <p:cNvSpPr/>
          <p:nvPr/>
        </p:nvSpPr>
        <p:spPr>
          <a:xfrm>
            <a:off x="2514600" y="5562600"/>
            <a:ext cx="1371600" cy="1295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46976" y="5855732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Increase   of $1,422,177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Explosion 1 11"/>
          <p:cNvSpPr/>
          <p:nvPr/>
        </p:nvSpPr>
        <p:spPr>
          <a:xfrm>
            <a:off x="5257800" y="5562600"/>
            <a:ext cx="1371600" cy="1295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473574" y="5887134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Increase of $120,794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" name="Up Arrow 13"/>
          <p:cNvSpPr/>
          <p:nvPr/>
        </p:nvSpPr>
        <p:spPr>
          <a:xfrm rot="5400000">
            <a:off x="4374197" y="-2407603"/>
            <a:ext cx="471806" cy="8458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4455468" y="-2304367"/>
            <a:ext cx="461665" cy="830580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Total Increase $1,542,971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15" y="0"/>
            <a:ext cx="2508484" cy="121768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458200" y="6628887"/>
            <a:ext cx="685800" cy="22932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20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12235</TotalTime>
  <Words>1469</Words>
  <Application>Microsoft Office PowerPoint</Application>
  <PresentationFormat>On-screen Show (4:3)</PresentationFormat>
  <Paragraphs>625</Paragraphs>
  <Slides>22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Office Theme</vt:lpstr>
      <vt:lpstr>Board Study Session: Student Transportation</vt:lpstr>
      <vt:lpstr>Transportation Funding</vt:lpstr>
      <vt:lpstr>Transportation MYP Estimated Impact</vt:lpstr>
      <vt:lpstr>Transportation  Funding and Expense</vt:lpstr>
      <vt:lpstr>Transportation  Historical Ridership</vt:lpstr>
      <vt:lpstr>Transportation  Fictitious Scenarios</vt:lpstr>
      <vt:lpstr>Transportation  Fictitious Scenario Once</vt:lpstr>
      <vt:lpstr>Transportation Fees  Fictitious Scenario One</vt:lpstr>
      <vt:lpstr>Fictitious Scenario One MYP Estimated Impact</vt:lpstr>
      <vt:lpstr>Transportation  Funding and Expense Fictitious Scenario One</vt:lpstr>
      <vt:lpstr>Transportation Facilities Needs Fictitious Scenario One</vt:lpstr>
      <vt:lpstr>Transportation  Fictitious Scenario Two</vt:lpstr>
      <vt:lpstr>Transportation Fees  Fictitious Scenario Two</vt:lpstr>
      <vt:lpstr>Fictitious Scenario Two MYP Estimated Impact</vt:lpstr>
      <vt:lpstr>Transportation  Funding and Expense Fictitious Scenario Two</vt:lpstr>
      <vt:lpstr>Transportation Facilities Needs Fictitious Scenario Two</vt:lpstr>
      <vt:lpstr>Transportation  Fictitious Scenario Three</vt:lpstr>
      <vt:lpstr>Fictitious Scenario Three MYP Estimated Impact</vt:lpstr>
      <vt:lpstr>Transportation  Funding and Expense Fictitious Scenario Three</vt:lpstr>
      <vt:lpstr>Transportation  Funding and Expense Fictitious Scenarios</vt:lpstr>
      <vt:lpstr>Transportation Facilities Needs Fictitious Scenario Three</vt:lpstr>
      <vt:lpstr>Questions / Comments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titans</dc:creator>
  <cp:lastModifiedBy>Cadmus, Betti</cp:lastModifiedBy>
  <cp:revision>80</cp:revision>
  <dcterms:created xsi:type="dcterms:W3CDTF">2013-09-17T15:02:28Z</dcterms:created>
  <dcterms:modified xsi:type="dcterms:W3CDTF">2019-10-23T16:52:08Z</dcterms:modified>
</cp:coreProperties>
</file>