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7026275" cy="93122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4719" cy="467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9930" y="0"/>
            <a:ext cx="3044719" cy="467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9451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306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2795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0690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2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5650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200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806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958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857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5392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6802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5649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289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fa29798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6fa29798ea_0_8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100" cy="3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6fa29798ea_0_8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453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ctrTitle"/>
          </p:nvPr>
        </p:nvSpPr>
        <p:spPr>
          <a:xfrm>
            <a:off x="1095375" y="2255604"/>
            <a:ext cx="9820276" cy="72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 b="1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ubTitle" idx="1"/>
          </p:nvPr>
        </p:nvSpPr>
        <p:spPr>
          <a:xfrm>
            <a:off x="1095375" y="3224404"/>
            <a:ext cx="9820276" cy="130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ctrTitle"/>
          </p:nvPr>
        </p:nvSpPr>
        <p:spPr>
          <a:xfrm>
            <a:off x="1095375" y="2255604"/>
            <a:ext cx="9820276" cy="72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 b="1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ubTitle" idx="1"/>
          </p:nvPr>
        </p:nvSpPr>
        <p:spPr>
          <a:xfrm>
            <a:off x="1095375" y="2883789"/>
            <a:ext cx="9820276" cy="130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ctrTitle"/>
          </p:nvPr>
        </p:nvSpPr>
        <p:spPr>
          <a:xfrm>
            <a:off x="1095375" y="2255604"/>
            <a:ext cx="9820276" cy="72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 b="1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1"/>
          </p:nvPr>
        </p:nvSpPr>
        <p:spPr>
          <a:xfrm>
            <a:off x="1095375" y="2883789"/>
            <a:ext cx="9820276" cy="130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ctrTitle"/>
          </p:nvPr>
        </p:nvSpPr>
        <p:spPr>
          <a:xfrm>
            <a:off x="1095375" y="2255604"/>
            <a:ext cx="9820276" cy="72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 b="1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ubTitle" idx="1"/>
          </p:nvPr>
        </p:nvSpPr>
        <p:spPr>
          <a:xfrm>
            <a:off x="1095375" y="2883789"/>
            <a:ext cx="9820275" cy="130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628650" y="270336"/>
            <a:ext cx="10923699" cy="11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body" idx="1"/>
          </p:nvPr>
        </p:nvSpPr>
        <p:spPr>
          <a:xfrm>
            <a:off x="4467225" y="509179"/>
            <a:ext cx="7096125" cy="454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  <a:defRPr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276225" y="509179"/>
            <a:ext cx="3171825" cy="216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2"/>
          </p:nvPr>
        </p:nvSpPr>
        <p:spPr>
          <a:xfrm>
            <a:off x="3981450" y="5876924"/>
            <a:ext cx="796290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>
  <p:cSld name="3_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body" idx="1"/>
          </p:nvPr>
        </p:nvSpPr>
        <p:spPr>
          <a:xfrm>
            <a:off x="4467225" y="509179"/>
            <a:ext cx="7096125" cy="454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  <a:defRPr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276225" y="509179"/>
            <a:ext cx="3171825" cy="216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2"/>
          </p:nvPr>
        </p:nvSpPr>
        <p:spPr>
          <a:xfrm>
            <a:off x="3981450" y="5876924"/>
            <a:ext cx="796290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Only">
  <p:cSld name="4_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body" idx="1"/>
          </p:nvPr>
        </p:nvSpPr>
        <p:spPr>
          <a:xfrm>
            <a:off x="4467225" y="509179"/>
            <a:ext cx="7096125" cy="454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  <a:defRPr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276225" y="509179"/>
            <a:ext cx="3171825" cy="216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2"/>
          </p:nvPr>
        </p:nvSpPr>
        <p:spPr>
          <a:xfrm>
            <a:off x="3981450" y="5876924"/>
            <a:ext cx="796290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>
            <a:spLocks noGrp="1"/>
          </p:cNvSpPr>
          <p:nvPr>
            <p:ph type="title"/>
          </p:nvPr>
        </p:nvSpPr>
        <p:spPr>
          <a:xfrm>
            <a:off x="3353905" y="2020385"/>
            <a:ext cx="5435422" cy="637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1"/>
          </p:nvPr>
        </p:nvSpPr>
        <p:spPr>
          <a:xfrm>
            <a:off x="3498850" y="1361636"/>
            <a:ext cx="5194300" cy="6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00"/>
              <a:buFont typeface="Arial"/>
              <a:buNone/>
              <a:defRPr sz="3800"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467225" y="509179"/>
            <a:ext cx="7096125" cy="454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  <a:defRPr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76225" y="509179"/>
            <a:ext cx="3171825" cy="216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2"/>
          </p:nvPr>
        </p:nvSpPr>
        <p:spPr>
          <a:xfrm>
            <a:off x="3981450" y="5876924"/>
            <a:ext cx="796290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8650" y="1820990"/>
            <a:ext cx="10923699" cy="340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628650" y="270336"/>
            <a:ext cx="10923699" cy="11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5303949" cy="337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28650" y="270336"/>
            <a:ext cx="10923699" cy="11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248400" y="1825625"/>
            <a:ext cx="5303949" cy="337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628649" y="1681163"/>
            <a:ext cx="525632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628650" y="2505075"/>
            <a:ext cx="5256324" cy="267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628650" y="270336"/>
            <a:ext cx="10923699" cy="11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3"/>
          </p:nvPr>
        </p:nvSpPr>
        <p:spPr>
          <a:xfrm>
            <a:off x="6296024" y="1681163"/>
            <a:ext cx="525632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4"/>
          </p:nvPr>
        </p:nvSpPr>
        <p:spPr>
          <a:xfrm>
            <a:off x="6296025" y="2505075"/>
            <a:ext cx="5256324" cy="267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28650" y="1820990"/>
            <a:ext cx="10923699" cy="337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628650" y="270336"/>
            <a:ext cx="10923699" cy="11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6753225" y="742511"/>
            <a:ext cx="4667250" cy="116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562600" y="5438336"/>
            <a:ext cx="6219825" cy="116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104056"/>
              </a:buClr>
              <a:buSzPts val="5000"/>
              <a:buFont typeface="Arial"/>
              <a:buNone/>
              <a:defRPr sz="5000" b="0" i="0">
                <a:solidFill>
                  <a:srgbClr val="1040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0336"/>
            <a:ext cx="10923699" cy="11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FE8F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753412"/>
            <a:ext cx="10923699" cy="341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8F1D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D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D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D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/>
          <p:nvPr/>
        </p:nvSpPr>
        <p:spPr>
          <a:xfrm>
            <a:off x="6247700" y="1236750"/>
            <a:ext cx="5565000" cy="374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9"/>
          <p:cNvSpPr txBox="1"/>
          <p:nvPr/>
        </p:nvSpPr>
        <p:spPr>
          <a:xfrm>
            <a:off x="6559075" y="1542900"/>
            <a:ext cx="43134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3300"/>
              <a:buFont typeface="Arial"/>
              <a:buNone/>
            </a:pPr>
            <a:r>
              <a:rPr lang="en-US" sz="2400" b="1">
                <a:solidFill>
                  <a:srgbClr val="FFFFFF"/>
                </a:solidFill>
              </a:rPr>
              <a:t>TARGETED INDUSTRIES</a:t>
            </a:r>
            <a:r>
              <a:rPr lang="en-US" sz="24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marL="228600" marR="0" lvl="0" indent="-381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E8F1D"/>
              </a:buClr>
              <a:buSzPts val="3000"/>
              <a:buFont typeface="Arial"/>
              <a:buNone/>
            </a:pPr>
            <a:endParaRPr sz="2400" b="0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9"/>
          <p:cNvSpPr txBox="1">
            <a:spLocks noGrp="1"/>
          </p:cNvSpPr>
          <p:nvPr>
            <p:ph type="body" idx="4294967295"/>
          </p:nvPr>
        </p:nvSpPr>
        <p:spPr>
          <a:xfrm>
            <a:off x="6486725" y="2074500"/>
            <a:ext cx="2441100" cy="27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lang="en-US" sz="1400">
                <a:solidFill>
                  <a:srgbClr val="FFFFFF"/>
                </a:solidFill>
              </a:rPr>
              <a:t>Food &amp; Beverage Manufacturing </a:t>
            </a:r>
            <a:endParaRPr sz="1400">
              <a:solidFill>
                <a:srgbClr val="FFFFFF"/>
              </a:solidFill>
            </a:endParaRPr>
          </a:p>
          <a:p>
            <a:pPr marL="22860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lang="en-US" sz="1400">
                <a:solidFill>
                  <a:srgbClr val="FFFFFF"/>
                </a:solidFill>
              </a:rPr>
              <a:t>Regional Healthcare firms &amp; Facilities </a:t>
            </a:r>
            <a:endParaRPr sz="1400">
              <a:solidFill>
                <a:srgbClr val="FFFFFF"/>
              </a:solidFill>
            </a:endParaRPr>
          </a:p>
          <a:p>
            <a:pPr marL="22860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lang="en-US" sz="1400">
                <a:solidFill>
                  <a:srgbClr val="FFFFFF"/>
                </a:solidFill>
              </a:rPr>
              <a:t>Continuing Care/Assisted Living</a:t>
            </a:r>
            <a:endParaRPr sz="1400">
              <a:solidFill>
                <a:srgbClr val="FFFFFF"/>
              </a:solidFill>
            </a:endParaRPr>
          </a:p>
          <a:p>
            <a:pPr marL="22860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lang="en-US" sz="1400">
                <a:solidFill>
                  <a:srgbClr val="FFFFFF"/>
                </a:solidFill>
              </a:rPr>
              <a:t>Advanced Manufacturing </a:t>
            </a:r>
            <a:endParaRPr sz="1400">
              <a:solidFill>
                <a:srgbClr val="FFFFFF"/>
              </a:solidFill>
            </a:endParaRPr>
          </a:p>
          <a:p>
            <a:pPr marL="22860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lang="en-US" sz="1400">
                <a:solidFill>
                  <a:srgbClr val="FFFFFF"/>
                </a:solidFill>
              </a:rPr>
              <a:t>Distilleries</a:t>
            </a:r>
            <a:endParaRPr sz="1400">
              <a:solidFill>
                <a:srgbClr val="FFFFFF"/>
              </a:solidFill>
            </a:endParaRPr>
          </a:p>
          <a:p>
            <a:pPr marL="22860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lang="en-US" sz="1400">
                <a:solidFill>
                  <a:srgbClr val="FFFFFF"/>
                </a:solidFill>
              </a:rPr>
              <a:t>Logistic Technology/Robotics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453525" y="322325"/>
            <a:ext cx="116499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6600"/>
              <a:buFont typeface="Arial"/>
              <a:buNone/>
            </a:pPr>
            <a:r>
              <a:rPr lang="en-US" sz="4000" b="1">
                <a:solidFill>
                  <a:srgbClr val="FE8F1D"/>
                </a:solidFill>
              </a:rPr>
              <a:t>WE ARE INVESTING IN</a:t>
            </a:r>
            <a:r>
              <a:rPr lang="en-US" sz="4800" b="1">
                <a:solidFill>
                  <a:srgbClr val="FE8F1D"/>
                </a:solidFill>
              </a:rPr>
              <a:t> </a:t>
            </a:r>
            <a:r>
              <a:rPr lang="en-US" sz="5200" b="1">
                <a:solidFill>
                  <a:schemeClr val="accent1"/>
                </a:solidFill>
              </a:rPr>
              <a:t>JOB CREATION</a:t>
            </a:r>
            <a:endParaRPr sz="5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9"/>
          <p:cNvSpPr txBox="1">
            <a:spLocks noGrp="1"/>
          </p:cNvSpPr>
          <p:nvPr>
            <p:ph type="body" idx="4294967295"/>
          </p:nvPr>
        </p:nvSpPr>
        <p:spPr>
          <a:xfrm>
            <a:off x="8983400" y="2002075"/>
            <a:ext cx="2640300" cy="27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lang="en-US" sz="1400">
                <a:solidFill>
                  <a:srgbClr val="FFFFFF"/>
                </a:solidFill>
              </a:rPr>
              <a:t>Data Centers/Research &amp; Development</a:t>
            </a:r>
            <a:endParaRPr sz="1400">
              <a:solidFill>
                <a:srgbClr val="FFFFFF"/>
              </a:solidFill>
            </a:endParaRPr>
          </a:p>
          <a:p>
            <a:pPr marL="22860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lang="en-US" sz="1400">
                <a:solidFill>
                  <a:srgbClr val="FFFFFF"/>
                </a:solidFill>
              </a:rPr>
              <a:t>Computer Systems Design</a:t>
            </a:r>
            <a:endParaRPr sz="1400">
              <a:solidFill>
                <a:srgbClr val="FFFFFF"/>
              </a:solidFill>
            </a:endParaRPr>
          </a:p>
          <a:p>
            <a:pPr marL="22860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lang="en-US" sz="1400">
                <a:solidFill>
                  <a:srgbClr val="FFFFFF"/>
                </a:solidFill>
              </a:rPr>
              <a:t>Architect &amp; Engineering Services</a:t>
            </a:r>
            <a:endParaRPr sz="1400">
              <a:solidFill>
                <a:srgbClr val="FFFFFF"/>
              </a:solidFill>
            </a:endParaRPr>
          </a:p>
          <a:p>
            <a:pPr marL="22860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lang="en-US" sz="1400">
                <a:solidFill>
                  <a:srgbClr val="FFFFFF"/>
                </a:solidFill>
              </a:rPr>
              <a:t>Aviation/ Navigational, Measuring &amp; Control Instruments Manufacturing </a:t>
            </a:r>
            <a:endParaRPr sz="1400">
              <a:solidFill>
                <a:srgbClr val="FFFFFF"/>
              </a:solidFill>
            </a:endParaRPr>
          </a:p>
          <a:p>
            <a:pPr marL="22860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lang="en-US" sz="1400">
                <a:solidFill>
                  <a:srgbClr val="FFFFFF"/>
                </a:solidFill>
              </a:rPr>
              <a:t>BioTech/Life Science </a:t>
            </a:r>
            <a:endParaRPr sz="1400">
              <a:solidFill>
                <a:srgbClr val="FFFFFF"/>
              </a:solidFill>
            </a:endParaRPr>
          </a:p>
          <a:p>
            <a:pPr marL="22860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lang="en-US" sz="1400">
                <a:solidFill>
                  <a:srgbClr val="FFFFFF"/>
                </a:solidFill>
              </a:rPr>
              <a:t>Defense Contractors </a:t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146" name="Google Shape;146;p29"/>
          <p:cNvPicPr preferRelativeResize="0"/>
          <p:nvPr/>
        </p:nvPicPr>
        <p:blipFill rotWithShape="1">
          <a:blip r:embed="rId4">
            <a:alphaModFix/>
          </a:blip>
          <a:srcRect r="49372"/>
          <a:stretch/>
        </p:blipFill>
        <p:spPr>
          <a:xfrm>
            <a:off x="-127400" y="42875"/>
            <a:ext cx="6095299" cy="677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6265" y="2665387"/>
            <a:ext cx="2928279" cy="2729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0"/>
          <p:cNvPicPr preferRelativeResize="0"/>
          <p:nvPr/>
        </p:nvPicPr>
        <p:blipFill rotWithShape="1">
          <a:blip r:embed="rId5">
            <a:alphaModFix/>
          </a:blip>
          <a:srcRect l="79" r="79"/>
          <a:stretch/>
        </p:blipFill>
        <p:spPr>
          <a:xfrm>
            <a:off x="3513175" y="2529100"/>
            <a:ext cx="1582800" cy="291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498" y="2599224"/>
            <a:ext cx="2917369" cy="2917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15825" y="2849749"/>
            <a:ext cx="2953300" cy="24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0"/>
          <p:cNvSpPr txBox="1"/>
          <p:nvPr/>
        </p:nvSpPr>
        <p:spPr>
          <a:xfrm>
            <a:off x="2347950" y="1853225"/>
            <a:ext cx="7496100" cy="1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6600"/>
              <a:buFont typeface="Arial"/>
              <a:buNone/>
            </a:pPr>
            <a:r>
              <a:rPr lang="en-US" sz="4800" b="1">
                <a:solidFill>
                  <a:srgbClr val="FFFFFF"/>
                </a:solidFill>
              </a:rPr>
              <a:t>AWARD-WINNING CITY</a:t>
            </a:r>
            <a:endParaRPr sz="6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224577" y="1523750"/>
            <a:ext cx="3213300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7557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F1D"/>
              </a:buClr>
              <a:buSzPts val="1800"/>
              <a:buChar char="•"/>
            </a:pPr>
            <a:r>
              <a:rPr lang="en-US" sz="1800">
                <a:solidFill>
                  <a:srgbClr val="3A3838"/>
                </a:solidFill>
              </a:rPr>
              <a:t>Economic Development E-Newsletter</a:t>
            </a:r>
            <a:endParaRPr sz="1800">
              <a:solidFill>
                <a:srgbClr val="3A3838"/>
              </a:solidFill>
            </a:endParaRPr>
          </a:p>
          <a:p>
            <a:pPr marL="228600" marR="0" lvl="0" indent="-17557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F1D"/>
              </a:buClr>
              <a:buSzPts val="1800"/>
              <a:buChar char="•"/>
            </a:pPr>
            <a:r>
              <a:rPr lang="en-US" sz="1800">
                <a:solidFill>
                  <a:srgbClr val="3A3838"/>
                </a:solidFill>
              </a:rPr>
              <a:t>City wide E-Newsletter</a:t>
            </a:r>
            <a:endParaRPr sz="1800">
              <a:solidFill>
                <a:srgbClr val="3A3838"/>
              </a:solidFill>
            </a:endParaRPr>
          </a:p>
          <a:p>
            <a:pPr marL="228600" marR="0" lvl="0" indent="-17557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F1D"/>
              </a:buClr>
              <a:buSzPts val="1800"/>
              <a:buChar char="•"/>
            </a:pPr>
            <a:r>
              <a:rPr lang="en-US" sz="1800">
                <a:solidFill>
                  <a:srgbClr val="3A3838"/>
                </a:solidFill>
              </a:rPr>
              <a:t>Focus Newsletter</a:t>
            </a:r>
            <a:endParaRPr sz="1800">
              <a:solidFill>
                <a:srgbClr val="3A3838"/>
              </a:solidFill>
            </a:endParaRPr>
          </a:p>
          <a:p>
            <a:pPr marL="228600" marR="0" lvl="0" indent="-17557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F1D"/>
              </a:buClr>
              <a:buSzPts val="1800"/>
              <a:buChar char="•"/>
            </a:pPr>
            <a:r>
              <a:rPr lang="en-US" sz="1800">
                <a:solidFill>
                  <a:srgbClr val="3A3838"/>
                </a:solidFill>
              </a:rPr>
              <a:t>Menifee Matters </a:t>
            </a:r>
            <a:endParaRPr sz="1800">
              <a:solidFill>
                <a:srgbClr val="3A3838"/>
              </a:solidFill>
            </a:endParaRPr>
          </a:p>
          <a:p>
            <a:pPr marL="228600" marR="0" lvl="0" indent="-17557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F1D"/>
              </a:buClr>
              <a:buSzPts val="1800"/>
              <a:buChar char="•"/>
            </a:pPr>
            <a:r>
              <a:rPr lang="en-US" sz="1800">
                <a:solidFill>
                  <a:srgbClr val="3A3838"/>
                </a:solidFill>
              </a:rPr>
              <a:t>Social Media Platforms </a:t>
            </a:r>
            <a:endParaRPr sz="1800">
              <a:solidFill>
                <a:srgbClr val="3A3838"/>
              </a:solidFill>
            </a:endParaRPr>
          </a:p>
          <a:p>
            <a:pPr marL="228600" marR="0" lvl="0" indent="-17557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F1D"/>
              </a:buClr>
              <a:buSzPts val="1800"/>
              <a:buChar char="•"/>
            </a:pPr>
            <a:r>
              <a:rPr lang="en-US" sz="1800">
                <a:solidFill>
                  <a:srgbClr val="3A3838"/>
                </a:solidFill>
              </a:rPr>
              <a:t>Menifee Pulse Podcast </a:t>
            </a:r>
            <a:endParaRPr sz="1800">
              <a:solidFill>
                <a:srgbClr val="3A3838"/>
              </a:solidFill>
            </a:endParaRPr>
          </a:p>
          <a:p>
            <a:pPr marL="685800" marR="0" lvl="1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DBA"/>
              </a:buClr>
              <a:buSzPts val="1600"/>
              <a:buChar char="•"/>
            </a:pPr>
            <a:r>
              <a:rPr lang="en-US" sz="1600">
                <a:solidFill>
                  <a:srgbClr val="3A3838"/>
                </a:solidFill>
              </a:rPr>
              <a:t>every Thursday after City Council Meetings</a:t>
            </a:r>
            <a:endParaRPr sz="1600">
              <a:solidFill>
                <a:srgbClr val="3A3838"/>
              </a:solidFill>
            </a:endParaRPr>
          </a:p>
          <a:p>
            <a:pPr marL="228600" marR="0" lvl="0" indent="-17557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F1D"/>
              </a:buClr>
              <a:buSzPts val="1800"/>
              <a:buChar char="•"/>
            </a:pPr>
            <a:r>
              <a:rPr lang="en-US" sz="1800">
                <a:solidFill>
                  <a:srgbClr val="3A3838"/>
                </a:solidFill>
              </a:rPr>
              <a:t>Menifee Mobile App</a:t>
            </a:r>
            <a:endParaRPr sz="1800">
              <a:solidFill>
                <a:srgbClr val="3A3838"/>
              </a:solidFill>
            </a:endParaRPr>
          </a:p>
          <a:p>
            <a:pPr marL="228600" marR="0" lvl="0" indent="-17557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F1D"/>
              </a:buClr>
              <a:buSzPts val="1800"/>
              <a:buChar char="•"/>
            </a:pPr>
            <a:r>
              <a:rPr lang="en-US" sz="1800">
                <a:solidFill>
                  <a:srgbClr val="3A3838"/>
                </a:solidFill>
              </a:rPr>
              <a:t>Menifee Minute</a:t>
            </a:r>
            <a:endParaRPr sz="1800">
              <a:solidFill>
                <a:srgbClr val="3A3838"/>
              </a:solidFill>
            </a:endParaRPr>
          </a:p>
          <a:p>
            <a:pPr marL="685800" marR="0" lvl="1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DBA"/>
              </a:buClr>
              <a:buSzPts val="1600"/>
              <a:buChar char="•"/>
            </a:pPr>
            <a:r>
              <a:rPr lang="en-US" sz="1600">
                <a:solidFill>
                  <a:srgbClr val="3A3838"/>
                </a:solidFill>
              </a:rPr>
              <a:t>Facebook Stream</a:t>
            </a:r>
            <a:endParaRPr sz="1600">
              <a:solidFill>
                <a:srgbClr val="3A3838"/>
              </a:solidFill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1"/>
          <p:cNvSpPr txBox="1"/>
          <p:nvPr/>
        </p:nvSpPr>
        <p:spPr>
          <a:xfrm>
            <a:off x="309850" y="414625"/>
            <a:ext cx="3495300" cy="10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6600"/>
              <a:buFont typeface="Arial"/>
              <a:buNone/>
            </a:pPr>
            <a:r>
              <a:rPr lang="en-US" sz="3800" b="1">
                <a:solidFill>
                  <a:srgbClr val="FE8F1D"/>
                </a:solidFill>
              </a:rPr>
              <a:t>WAYS TO</a:t>
            </a:r>
            <a:endParaRPr sz="3800" b="1" i="0" u="none" strike="noStrike" cap="none">
              <a:solidFill>
                <a:srgbClr val="FE8F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6600"/>
              <a:buFont typeface="Arial"/>
              <a:buNone/>
            </a:pPr>
            <a:r>
              <a:rPr lang="en-US" sz="5000" b="1">
                <a:solidFill>
                  <a:schemeClr val="accent1"/>
                </a:solidFill>
              </a:rPr>
              <a:t>CONNECT</a:t>
            </a:r>
            <a:endParaRPr sz="5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2931" y="371278"/>
            <a:ext cx="3423949" cy="555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1"/>
          <p:cNvSpPr txBox="1"/>
          <p:nvPr/>
        </p:nvSpPr>
        <p:spPr>
          <a:xfrm>
            <a:off x="7398150" y="1097375"/>
            <a:ext cx="2984100" cy="10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6600"/>
              <a:buFont typeface="Arial"/>
              <a:buNone/>
            </a:pPr>
            <a:r>
              <a:rPr lang="en-US" sz="3000" b="1">
                <a:solidFill>
                  <a:srgbClr val="FFFFFF"/>
                </a:solidFill>
              </a:rPr>
              <a:t>INTRODUCING</a:t>
            </a:r>
            <a:endParaRPr sz="3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6600"/>
              <a:buFont typeface="Arial"/>
              <a:buNone/>
            </a:pPr>
            <a:r>
              <a:rPr lang="en-US" sz="3000" b="1">
                <a:solidFill>
                  <a:srgbClr val="FFFFFF"/>
                </a:solidFill>
              </a:rPr>
              <a:t>MENIFEE’S OFFICIAL APP</a:t>
            </a:r>
            <a:endParaRPr sz="3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1950" y="2409493"/>
            <a:ext cx="3804449" cy="63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7625" y="5853327"/>
            <a:ext cx="2984101" cy="65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1"/>
          <p:cNvSpPr txBox="1"/>
          <p:nvPr/>
        </p:nvSpPr>
        <p:spPr>
          <a:xfrm>
            <a:off x="4576950" y="6103250"/>
            <a:ext cx="34953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6600"/>
              <a:buFont typeface="Arial"/>
              <a:buNone/>
            </a:pPr>
            <a:r>
              <a:rPr lang="en-US" sz="2400" b="1">
                <a:solidFill>
                  <a:schemeClr val="accent1"/>
                </a:solidFill>
              </a:rPr>
              <a:t>Social Media Platforms:</a:t>
            </a:r>
            <a:endParaRPr sz="2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1"/>
          <p:cNvPicPr preferRelativeResize="0"/>
          <p:nvPr/>
        </p:nvPicPr>
        <p:blipFill rotWithShape="1">
          <a:blip r:embed="rId4">
            <a:alphaModFix/>
          </a:blip>
          <a:srcRect t="8262" b="10337"/>
          <a:stretch/>
        </p:blipFill>
        <p:spPr>
          <a:xfrm>
            <a:off x="3725150" y="0"/>
            <a:ext cx="8466900" cy="5647800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  <p:sp>
        <p:nvSpPr>
          <p:cNvPr id="78" name="Google Shape;78;p21"/>
          <p:cNvSpPr txBox="1"/>
          <p:nvPr/>
        </p:nvSpPr>
        <p:spPr>
          <a:xfrm>
            <a:off x="123675" y="402275"/>
            <a:ext cx="3495300" cy="23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6600"/>
              <a:buFont typeface="Arial"/>
              <a:buNone/>
            </a:pPr>
            <a:r>
              <a:rPr lang="en-US" sz="4800" b="1">
                <a:solidFill>
                  <a:srgbClr val="FE8F1D"/>
                </a:solidFill>
              </a:rPr>
              <a:t>MENIFEE</a:t>
            </a:r>
            <a:endParaRPr sz="4800" b="1" i="0" u="none" strike="noStrike" cap="none">
              <a:solidFill>
                <a:srgbClr val="FE8F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6600"/>
              <a:buFont typeface="Arial"/>
              <a:buNone/>
            </a:pPr>
            <a:r>
              <a:rPr lang="en-US" sz="6000" b="1">
                <a:solidFill>
                  <a:schemeClr val="accent1"/>
                </a:solidFill>
              </a:rPr>
              <a:t>CITY COUNCIL</a:t>
            </a:r>
            <a:endParaRPr sz="6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1"/>
          <p:cNvSpPr txBox="1"/>
          <p:nvPr/>
        </p:nvSpPr>
        <p:spPr>
          <a:xfrm>
            <a:off x="3898475" y="5698450"/>
            <a:ext cx="12870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Lesa</a:t>
            </a:r>
            <a:r>
              <a:rPr lang="en-US" sz="18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Sobek</a:t>
            </a:r>
            <a:endParaRPr sz="1800" b="1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Councilmember</a:t>
            </a:r>
            <a:endParaRPr sz="1200">
              <a:solidFill>
                <a:srgbClr val="333333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 b="1" i="0" u="none" strike="noStrike" cap="none" baseline="30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12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District</a:t>
            </a:r>
            <a:endParaRPr sz="1200" b="1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1"/>
          <p:cNvSpPr txBox="1"/>
          <p:nvPr/>
        </p:nvSpPr>
        <p:spPr>
          <a:xfrm>
            <a:off x="5327050" y="5709625"/>
            <a:ext cx="13629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Greg</a:t>
            </a:r>
            <a:r>
              <a:rPr lang="en-US">
                <a:solidFill>
                  <a:srgbClr val="333333"/>
                </a:solidFill>
              </a:rPr>
              <a:t> </a:t>
            </a:r>
            <a:r>
              <a:rPr lang="en-US" sz="18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August</a:t>
            </a:r>
            <a:endParaRPr>
              <a:solidFill>
                <a:srgbClr val="333333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Mayor Pro Tem</a:t>
            </a:r>
            <a:endParaRPr sz="1200">
              <a:solidFill>
                <a:srgbClr val="333333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200" b="1" i="0" u="none" strike="noStrike" cap="none" baseline="30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2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District</a:t>
            </a:r>
            <a:endParaRPr sz="1200" b="1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1"/>
          <p:cNvSpPr txBox="1"/>
          <p:nvPr/>
        </p:nvSpPr>
        <p:spPr>
          <a:xfrm>
            <a:off x="6831525" y="5709625"/>
            <a:ext cx="17628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Bill</a:t>
            </a:r>
            <a:r>
              <a:rPr lang="en-US" sz="18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Zimmerman</a:t>
            </a:r>
            <a:endParaRPr>
              <a:solidFill>
                <a:srgbClr val="333333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Mayor</a:t>
            </a:r>
            <a:endParaRPr sz="1200">
              <a:solidFill>
                <a:srgbClr val="333333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1"/>
          <p:cNvSpPr txBox="1"/>
          <p:nvPr/>
        </p:nvSpPr>
        <p:spPr>
          <a:xfrm>
            <a:off x="8729100" y="5709625"/>
            <a:ext cx="18216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Matt Liesemeyer</a:t>
            </a:r>
            <a:endParaRPr>
              <a:solidFill>
                <a:srgbClr val="333333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Councilmember</a:t>
            </a:r>
            <a:endParaRPr sz="1200">
              <a:solidFill>
                <a:srgbClr val="333333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200" b="1" i="0" u="none" strike="noStrike" cap="none" baseline="30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2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District</a:t>
            </a:r>
            <a:endParaRPr sz="1200" b="1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1"/>
          <p:cNvSpPr txBox="1"/>
          <p:nvPr/>
        </p:nvSpPr>
        <p:spPr>
          <a:xfrm>
            <a:off x="10626900" y="5698450"/>
            <a:ext cx="14439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Dean</a:t>
            </a:r>
            <a:r>
              <a:rPr lang="en-US">
                <a:solidFill>
                  <a:srgbClr val="333333"/>
                </a:solidFill>
              </a:rPr>
              <a:t> </a:t>
            </a:r>
            <a:r>
              <a:rPr lang="en-US" sz="18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Deines</a:t>
            </a:r>
            <a:endParaRPr sz="1800" b="1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Councilmember</a:t>
            </a:r>
            <a:endParaRPr sz="1200">
              <a:solidFill>
                <a:srgbClr val="333333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200" b="1" i="0" u="none" strike="noStrike" cap="none" baseline="30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2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District</a:t>
            </a:r>
            <a:endParaRPr sz="1200" b="1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57" y="-618061"/>
            <a:ext cx="11430991" cy="6425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3"/>
          <p:cNvPicPr preferRelativeResize="0"/>
          <p:nvPr/>
        </p:nvPicPr>
        <p:blipFill rotWithShape="1">
          <a:blip r:embed="rId4">
            <a:alphaModFix/>
          </a:blip>
          <a:srcRect t="26963" b="18730"/>
          <a:stretch/>
        </p:blipFill>
        <p:spPr>
          <a:xfrm>
            <a:off x="0" y="1935900"/>
            <a:ext cx="12192000" cy="37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581" y="1415887"/>
            <a:ext cx="3345290" cy="171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4"/>
          <p:cNvPicPr preferRelativeResize="0"/>
          <p:nvPr/>
        </p:nvPicPr>
        <p:blipFill rotWithShape="1">
          <a:blip r:embed="rId5">
            <a:alphaModFix/>
          </a:blip>
          <a:srcRect l="4478" r="13338"/>
          <a:stretch/>
        </p:blipFill>
        <p:spPr>
          <a:xfrm>
            <a:off x="585576" y="3392950"/>
            <a:ext cx="3345301" cy="1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4"/>
          <p:cNvSpPr txBox="1"/>
          <p:nvPr/>
        </p:nvSpPr>
        <p:spPr>
          <a:xfrm>
            <a:off x="446725" y="290275"/>
            <a:ext cx="105342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6600"/>
              <a:buFont typeface="Arial"/>
              <a:buNone/>
            </a:pPr>
            <a:r>
              <a:rPr lang="en-US" sz="5200" b="1">
                <a:solidFill>
                  <a:schemeClr val="accent2"/>
                </a:solidFill>
              </a:rPr>
              <a:t>COURTHOUSE &amp; LIBRARY</a:t>
            </a:r>
            <a:endParaRPr sz="52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4"/>
          <p:cNvPicPr preferRelativeResize="0"/>
          <p:nvPr/>
        </p:nvPicPr>
        <p:blipFill rotWithShape="1">
          <a:blip r:embed="rId6">
            <a:alphaModFix/>
          </a:blip>
          <a:srcRect l="30536" t="14865" b="15671"/>
          <a:stretch/>
        </p:blipFill>
        <p:spPr>
          <a:xfrm>
            <a:off x="4083271" y="1186075"/>
            <a:ext cx="7956331" cy="447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499"/>
            <a:ext cx="5395428" cy="6706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6"/>
          <p:cNvPicPr preferRelativeResize="0"/>
          <p:nvPr/>
        </p:nvPicPr>
        <p:blipFill rotWithShape="1">
          <a:blip r:embed="rId4">
            <a:alphaModFix/>
          </a:blip>
          <a:srcRect t="24567" b="16629"/>
          <a:stretch/>
        </p:blipFill>
        <p:spPr>
          <a:xfrm>
            <a:off x="270938" y="1686075"/>
            <a:ext cx="11650123" cy="385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7"/>
          <p:cNvPicPr preferRelativeResize="0"/>
          <p:nvPr/>
        </p:nvPicPr>
        <p:blipFill rotWithShape="1">
          <a:blip r:embed="rId3">
            <a:alphaModFix/>
          </a:blip>
          <a:srcRect t="20768" b="34480"/>
          <a:stretch/>
        </p:blipFill>
        <p:spPr>
          <a:xfrm>
            <a:off x="0" y="3726253"/>
            <a:ext cx="12191996" cy="313174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7"/>
          <p:cNvSpPr/>
          <p:nvPr/>
        </p:nvSpPr>
        <p:spPr>
          <a:xfrm>
            <a:off x="125" y="5514200"/>
            <a:ext cx="4396500" cy="1343700"/>
          </a:xfrm>
          <a:prstGeom prst="rect">
            <a:avLst/>
          </a:prstGeom>
          <a:solidFill>
            <a:srgbClr val="104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747" y="5658486"/>
            <a:ext cx="3860850" cy="10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7"/>
          <p:cNvPicPr preferRelativeResize="0"/>
          <p:nvPr/>
        </p:nvPicPr>
        <p:blipFill rotWithShape="1">
          <a:blip r:embed="rId5">
            <a:alphaModFix/>
          </a:blip>
          <a:srcRect b="47229"/>
          <a:stretch/>
        </p:blipFill>
        <p:spPr>
          <a:xfrm>
            <a:off x="76200" y="88700"/>
            <a:ext cx="12039600" cy="357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896833" y="3226777"/>
            <a:ext cx="1842721" cy="24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1579" y="3133442"/>
            <a:ext cx="1731414" cy="4328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43550" y="3226777"/>
            <a:ext cx="2905125" cy="24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/>
          <p:nvPr/>
        </p:nvSpPr>
        <p:spPr>
          <a:xfrm>
            <a:off x="5584075" y="4225200"/>
            <a:ext cx="2877000" cy="2632800"/>
          </a:xfrm>
          <a:prstGeom prst="rect">
            <a:avLst/>
          </a:prstGeom>
          <a:solidFill>
            <a:srgbClr val="FE8F1D">
              <a:alpha val="42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896" y="284161"/>
            <a:ext cx="4827203" cy="628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3974" y="5870725"/>
            <a:ext cx="3296400" cy="8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8"/>
          <p:cNvSpPr txBox="1"/>
          <p:nvPr/>
        </p:nvSpPr>
        <p:spPr>
          <a:xfrm>
            <a:off x="5873250" y="216500"/>
            <a:ext cx="6241200" cy="10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6600"/>
              <a:buFont typeface="Arial"/>
              <a:buNone/>
            </a:pPr>
            <a:r>
              <a:rPr lang="en-US" sz="3600" b="1">
                <a:solidFill>
                  <a:srgbClr val="FFFFFF"/>
                </a:solidFill>
              </a:rPr>
              <a:t>INVESTING IN</a:t>
            </a: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8F1D"/>
              </a:buClr>
              <a:buSzPts val="6600"/>
              <a:buFont typeface="Arial"/>
              <a:buNone/>
            </a:pPr>
            <a:r>
              <a:rPr lang="en-US" sz="4600" b="1">
                <a:solidFill>
                  <a:srgbClr val="FFFFFF"/>
                </a:solidFill>
              </a:rPr>
              <a:t>CUSTOMER SERVICE</a:t>
            </a:r>
            <a:endParaRPr sz="4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5704475" y="4404025"/>
            <a:ext cx="2661000" cy="21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Char char="•"/>
            </a:pPr>
            <a:r>
              <a:rPr lang="en-US" sz="1650">
                <a:solidFill>
                  <a:srgbClr val="FFFFFF"/>
                </a:solidFill>
              </a:rPr>
              <a:t>Streamline Menifee Initiative </a:t>
            </a:r>
            <a:endParaRPr sz="1650">
              <a:solidFill>
                <a:srgbClr val="FFFFFF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Char char="•"/>
            </a:pPr>
            <a:r>
              <a:rPr lang="en-US" sz="1650">
                <a:solidFill>
                  <a:srgbClr val="FFFFFF"/>
                </a:solidFill>
              </a:rPr>
              <a:t>New City Hall Location/Space</a:t>
            </a:r>
            <a:endParaRPr sz="1650">
              <a:solidFill>
                <a:srgbClr val="FFFFFF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Char char="•"/>
            </a:pPr>
            <a:r>
              <a:rPr lang="en-US" sz="1650">
                <a:solidFill>
                  <a:srgbClr val="FFFFFF"/>
                </a:solidFill>
              </a:rPr>
              <a:t>Added 51 new employees this past year alone!</a:t>
            </a:r>
            <a:endParaRPr sz="1650">
              <a:solidFill>
                <a:srgbClr val="FFFFFF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Char char="•"/>
            </a:pPr>
            <a:r>
              <a:rPr lang="en-US" sz="1650">
                <a:solidFill>
                  <a:srgbClr val="FFFFFF"/>
                </a:solidFill>
              </a:rPr>
              <a:t>Implemented new &amp; innovative technology</a:t>
            </a:r>
            <a:endParaRPr sz="165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ity of Manifee">
      <a:dk1>
        <a:srgbClr val="3A3838"/>
      </a:dk1>
      <a:lt1>
        <a:srgbClr val="FFFFFF"/>
      </a:lt1>
      <a:dk2>
        <a:srgbClr val="005883"/>
      </a:dk2>
      <a:lt2>
        <a:srgbClr val="E7E6E6"/>
      </a:lt2>
      <a:accent1>
        <a:srgbClr val="007DBA"/>
      </a:accent1>
      <a:accent2>
        <a:srgbClr val="FE8F1D"/>
      </a:accent2>
      <a:accent3>
        <a:srgbClr val="789D49"/>
      </a:accent3>
      <a:accent4>
        <a:srgbClr val="888B8D"/>
      </a:accent4>
      <a:accent5>
        <a:srgbClr val="FFCD00"/>
      </a:accent5>
      <a:accent6>
        <a:srgbClr val="FFB500"/>
      </a:accent6>
      <a:hlink>
        <a:srgbClr val="BBBCBC"/>
      </a:hlink>
      <a:folHlink>
        <a:srgbClr val="007DB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4444</TotalTime>
  <Words>160</Words>
  <Application>Microsoft Office PowerPoint</Application>
  <PresentationFormat>Widescreen</PresentationFormat>
  <Paragraphs>66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Hermosillo, Joel</dc:creator>
  <cp:lastModifiedBy>Surguine, Tara</cp:lastModifiedBy>
  <cp:revision>5</cp:revision>
  <cp:lastPrinted>2019-12-10T16:56:27Z</cp:lastPrinted>
  <dcterms:modified xsi:type="dcterms:W3CDTF">2019-12-10T16:56:31Z</dcterms:modified>
</cp:coreProperties>
</file>